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57" r:id="rId4"/>
    <p:sldId id="258" r:id="rId5"/>
    <p:sldId id="261" r:id="rId6"/>
    <p:sldId id="259" r:id="rId7"/>
    <p:sldId id="262" r:id="rId8"/>
    <p:sldId id="263" r:id="rId9"/>
    <p:sldId id="264" r:id="rId1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5" autoAdjust="0"/>
    <p:restoredTop sz="94671" autoAdjust="0"/>
  </p:normalViewPr>
  <p:slideViewPr>
    <p:cSldViewPr>
      <p:cViewPr varScale="1">
        <p:scale>
          <a:sx n="69" d="100"/>
          <a:sy n="69" d="100"/>
        </p:scale>
        <p:origin x="-124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D579D-82AE-459B-9A9F-4B4BAACA5C68}" type="datetimeFigureOut">
              <a:rPr lang="es-AR" smtClean="0"/>
              <a:pPr/>
              <a:t>24/5/2017</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72214-BD33-4C93-A88B-AD2ED59E361B}" type="slidenum">
              <a:rPr lang="es-AR" smtClean="0"/>
              <a:pPr/>
              <a:t>‹Nº›</a:t>
            </a:fld>
            <a:endParaRPr lang="es-AR"/>
          </a:p>
        </p:txBody>
      </p:sp>
    </p:spTree>
    <p:extLst>
      <p:ext uri="{BB962C8B-B14F-4D97-AF65-F5344CB8AC3E}">
        <p14:creationId xmlns:p14="http://schemas.microsoft.com/office/powerpoint/2010/main" xmlns="" val="368950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charset="0"/>
                <a:ea typeface="Microsoft YaHei" pitchFamily="34" charset="-122"/>
              </a:defRPr>
            </a:lvl1pPr>
            <a:lvl2pPr>
              <a:tabLst>
                <a:tab pos="723900" algn="l"/>
                <a:tab pos="1447800" algn="l"/>
                <a:tab pos="2171700" algn="l"/>
                <a:tab pos="2895600" algn="l"/>
              </a:tabLst>
              <a:defRPr>
                <a:solidFill>
                  <a:schemeClr val="tx1"/>
                </a:solidFill>
                <a:latin typeface="Arial" charset="0"/>
                <a:ea typeface="Microsoft YaHei" pitchFamily="34" charset="-122"/>
              </a:defRPr>
            </a:lvl2pPr>
            <a:lvl3pPr>
              <a:tabLst>
                <a:tab pos="723900" algn="l"/>
                <a:tab pos="1447800" algn="l"/>
                <a:tab pos="2171700" algn="l"/>
                <a:tab pos="2895600" algn="l"/>
              </a:tabLst>
              <a:defRPr>
                <a:solidFill>
                  <a:schemeClr val="tx1"/>
                </a:solidFill>
                <a:latin typeface="Arial" charset="0"/>
                <a:ea typeface="Microsoft YaHei" pitchFamily="34" charset="-122"/>
              </a:defRPr>
            </a:lvl3pPr>
            <a:lvl4pPr>
              <a:tabLst>
                <a:tab pos="723900" algn="l"/>
                <a:tab pos="1447800" algn="l"/>
                <a:tab pos="2171700" algn="l"/>
                <a:tab pos="2895600" algn="l"/>
              </a:tabLst>
              <a:defRPr>
                <a:solidFill>
                  <a:schemeClr val="tx1"/>
                </a:solidFill>
                <a:latin typeface="Arial" charset="0"/>
                <a:ea typeface="Microsoft YaHei" pitchFamily="34" charset="-122"/>
              </a:defRPr>
            </a:lvl4pPr>
            <a:lvl5pPr>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pitchFamily="34" charset="-122"/>
              </a:defRPr>
            </a:lvl9pPr>
          </a:lstStyle>
          <a:p>
            <a:fld id="{25A365AD-A7B1-4D1B-BB61-9CACDA3A45C5}" type="slidenum">
              <a:rPr lang="es-AR" altLang="es-ES" smtClean="0">
                <a:solidFill>
                  <a:srgbClr val="000000"/>
                </a:solidFill>
                <a:latin typeface="Times New Roman" pitchFamily="18" charset="0"/>
              </a:rPr>
              <a:pPr/>
              <a:t>9</a:t>
            </a:fld>
            <a:endParaRPr lang="es-AR" altLang="es-ES" smtClean="0">
              <a:solidFill>
                <a:srgbClr val="000000"/>
              </a:solidFill>
              <a:latin typeface="Times New Roman" pitchFamily="18" charset="0"/>
            </a:endParaRPr>
          </a:p>
        </p:txBody>
      </p:sp>
      <p:sp>
        <p:nvSpPr>
          <p:cNvPr id="6451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64516"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ES" altLang="es-ES" smtClean="0"/>
          </a:p>
        </p:txBody>
      </p:sp>
    </p:spTree>
    <p:extLst>
      <p:ext uri="{BB962C8B-B14F-4D97-AF65-F5344CB8AC3E}">
        <p14:creationId xmlns:p14="http://schemas.microsoft.com/office/powerpoint/2010/main" xmlns="" val="189374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7275C84F-7B22-4A4D-9709-D44E5118D6C9}" type="datetime1">
              <a:rPr lang="es-AR" smtClean="0"/>
              <a:pPr/>
              <a:t>24/5/2017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C72B87C-A653-4418-B6C7-260E731CC329}" type="slidenum">
              <a:rPr lang="es-AR" smtClean="0"/>
              <a:pPr/>
              <a:t>‹Nº›</a:t>
            </a:fld>
            <a:endParaRPr lang="es-AR"/>
          </a:p>
        </p:txBody>
      </p:sp>
    </p:spTree>
    <p:extLst>
      <p:ext uri="{BB962C8B-B14F-4D97-AF65-F5344CB8AC3E}">
        <p14:creationId xmlns:p14="http://schemas.microsoft.com/office/powerpoint/2010/main" xmlns="" val="182414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1492510-B6B6-4D3B-9BFF-28BCA12CA7E9}" type="datetime1">
              <a:rPr lang="es-AR" smtClean="0"/>
              <a:pPr/>
              <a:t>24/5/2017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C72B87C-A653-4418-B6C7-260E731CC329}" type="slidenum">
              <a:rPr lang="es-AR" smtClean="0"/>
              <a:pPr/>
              <a:t>‹Nº›</a:t>
            </a:fld>
            <a:endParaRPr lang="es-AR"/>
          </a:p>
        </p:txBody>
      </p:sp>
    </p:spTree>
    <p:extLst>
      <p:ext uri="{BB962C8B-B14F-4D97-AF65-F5344CB8AC3E}">
        <p14:creationId xmlns:p14="http://schemas.microsoft.com/office/powerpoint/2010/main" xmlns="" val="373069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F45F8E0-1E00-49CE-90F6-AB9B6497A343}" type="datetime1">
              <a:rPr lang="es-AR" smtClean="0"/>
              <a:pPr/>
              <a:t>24/5/2017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C72B87C-A653-4418-B6C7-260E731CC329}" type="slidenum">
              <a:rPr lang="es-AR" smtClean="0"/>
              <a:pPr/>
              <a:t>‹Nº›</a:t>
            </a:fld>
            <a:endParaRPr lang="es-AR"/>
          </a:p>
        </p:txBody>
      </p:sp>
    </p:spTree>
    <p:extLst>
      <p:ext uri="{BB962C8B-B14F-4D97-AF65-F5344CB8AC3E}">
        <p14:creationId xmlns:p14="http://schemas.microsoft.com/office/powerpoint/2010/main" xmlns="" val="81727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0528A104-7A98-4526-B6ED-2F744B0E1AA7}" type="datetime1">
              <a:rPr lang="es-AR" smtClean="0"/>
              <a:pPr/>
              <a:t>24/5/2017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C72B87C-A653-4418-B6C7-260E731CC329}" type="slidenum">
              <a:rPr lang="es-AR" smtClean="0"/>
              <a:pPr/>
              <a:t>‹Nº›</a:t>
            </a:fld>
            <a:endParaRPr lang="es-AR"/>
          </a:p>
        </p:txBody>
      </p:sp>
    </p:spTree>
    <p:extLst>
      <p:ext uri="{BB962C8B-B14F-4D97-AF65-F5344CB8AC3E}">
        <p14:creationId xmlns:p14="http://schemas.microsoft.com/office/powerpoint/2010/main" xmlns="" val="141159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5CCD6B7-5195-4B44-9404-8F1DE2C1FFFE}" type="datetime1">
              <a:rPr lang="es-AR" smtClean="0"/>
              <a:pPr/>
              <a:t>24/5/2017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C72B87C-A653-4418-B6C7-260E731CC329}" type="slidenum">
              <a:rPr lang="es-AR" smtClean="0"/>
              <a:pPr/>
              <a:t>‹Nº›</a:t>
            </a:fld>
            <a:endParaRPr lang="es-AR"/>
          </a:p>
        </p:txBody>
      </p:sp>
    </p:spTree>
    <p:extLst>
      <p:ext uri="{BB962C8B-B14F-4D97-AF65-F5344CB8AC3E}">
        <p14:creationId xmlns:p14="http://schemas.microsoft.com/office/powerpoint/2010/main" xmlns="" val="204445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0D59A494-9EE1-4C5F-AF7C-65CA5C258ACB}" type="datetime1">
              <a:rPr lang="es-AR" smtClean="0"/>
              <a:pPr/>
              <a:t>24/5/2017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6C72B87C-A653-4418-B6C7-260E731CC329}" type="slidenum">
              <a:rPr lang="es-AR" smtClean="0"/>
              <a:pPr/>
              <a:t>‹Nº›</a:t>
            </a:fld>
            <a:endParaRPr lang="es-AR"/>
          </a:p>
        </p:txBody>
      </p:sp>
    </p:spTree>
    <p:extLst>
      <p:ext uri="{BB962C8B-B14F-4D97-AF65-F5344CB8AC3E}">
        <p14:creationId xmlns:p14="http://schemas.microsoft.com/office/powerpoint/2010/main" xmlns="" val="27405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C2A9D281-7E5F-460B-98AD-1A7D2208BFEA}" type="datetime1">
              <a:rPr lang="es-AR" smtClean="0"/>
              <a:pPr/>
              <a:t>24/5/2017</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6C72B87C-A653-4418-B6C7-260E731CC329}" type="slidenum">
              <a:rPr lang="es-AR" smtClean="0"/>
              <a:pPr/>
              <a:t>‹Nº›</a:t>
            </a:fld>
            <a:endParaRPr lang="es-AR"/>
          </a:p>
        </p:txBody>
      </p:sp>
    </p:spTree>
    <p:extLst>
      <p:ext uri="{BB962C8B-B14F-4D97-AF65-F5344CB8AC3E}">
        <p14:creationId xmlns:p14="http://schemas.microsoft.com/office/powerpoint/2010/main" xmlns="" val="52661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50288454-8522-4011-BA5B-88E99D3E5162}" type="datetime1">
              <a:rPr lang="es-AR" smtClean="0"/>
              <a:pPr/>
              <a:t>24/5/2017</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6C72B87C-A653-4418-B6C7-260E731CC329}" type="slidenum">
              <a:rPr lang="es-AR" smtClean="0"/>
              <a:pPr/>
              <a:t>‹Nº›</a:t>
            </a:fld>
            <a:endParaRPr lang="es-AR"/>
          </a:p>
        </p:txBody>
      </p:sp>
    </p:spTree>
    <p:extLst>
      <p:ext uri="{BB962C8B-B14F-4D97-AF65-F5344CB8AC3E}">
        <p14:creationId xmlns:p14="http://schemas.microsoft.com/office/powerpoint/2010/main" xmlns="" val="4121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2A62FE-BC55-450B-B9F0-4A3C98A0D891}" type="datetime1">
              <a:rPr lang="es-AR" smtClean="0"/>
              <a:pPr/>
              <a:t>24/5/2017</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6C72B87C-A653-4418-B6C7-260E731CC329}" type="slidenum">
              <a:rPr lang="es-AR" smtClean="0"/>
              <a:pPr/>
              <a:t>‹Nº›</a:t>
            </a:fld>
            <a:endParaRPr lang="es-AR"/>
          </a:p>
        </p:txBody>
      </p:sp>
    </p:spTree>
    <p:extLst>
      <p:ext uri="{BB962C8B-B14F-4D97-AF65-F5344CB8AC3E}">
        <p14:creationId xmlns:p14="http://schemas.microsoft.com/office/powerpoint/2010/main" xmlns="" val="196421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29C22C7-DB5E-4C6F-BBB7-B792AFE2FC0B}" type="datetime1">
              <a:rPr lang="es-AR" smtClean="0"/>
              <a:pPr/>
              <a:t>24/5/2017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6C72B87C-A653-4418-B6C7-260E731CC329}" type="slidenum">
              <a:rPr lang="es-AR" smtClean="0"/>
              <a:pPr/>
              <a:t>‹Nº›</a:t>
            </a:fld>
            <a:endParaRPr lang="es-AR"/>
          </a:p>
        </p:txBody>
      </p:sp>
    </p:spTree>
    <p:extLst>
      <p:ext uri="{BB962C8B-B14F-4D97-AF65-F5344CB8AC3E}">
        <p14:creationId xmlns:p14="http://schemas.microsoft.com/office/powerpoint/2010/main" xmlns="" val="204488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ECB176-5452-48E3-8F32-40982C35A973}" type="datetime1">
              <a:rPr lang="es-AR" smtClean="0"/>
              <a:pPr/>
              <a:t>24/5/2017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6C72B87C-A653-4418-B6C7-260E731CC329}" type="slidenum">
              <a:rPr lang="es-AR" smtClean="0"/>
              <a:pPr/>
              <a:t>‹Nº›</a:t>
            </a:fld>
            <a:endParaRPr lang="es-AR"/>
          </a:p>
        </p:txBody>
      </p:sp>
    </p:spTree>
    <p:extLst>
      <p:ext uri="{BB962C8B-B14F-4D97-AF65-F5344CB8AC3E}">
        <p14:creationId xmlns:p14="http://schemas.microsoft.com/office/powerpoint/2010/main" xmlns="" val="68167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346FB-C429-4F27-82BD-F6262492BA75}" type="datetime1">
              <a:rPr lang="es-AR" smtClean="0"/>
              <a:pPr/>
              <a:t>24/5/2017</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2B87C-A653-4418-B6C7-260E731CC329}" type="slidenum">
              <a:rPr lang="es-AR" smtClean="0"/>
              <a:pPr/>
              <a:t>‹Nº›</a:t>
            </a:fld>
            <a:endParaRPr lang="es-AR"/>
          </a:p>
        </p:txBody>
      </p:sp>
    </p:spTree>
    <p:extLst>
      <p:ext uri="{BB962C8B-B14F-4D97-AF65-F5344CB8AC3E}">
        <p14:creationId xmlns:p14="http://schemas.microsoft.com/office/powerpoint/2010/main" xmlns="" val="93768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creditacion@odontologia.unc.edu.a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emf"/><Relationship Id="rId4" Type="http://schemas.openxmlformats.org/officeDocument/2006/relationships/hyperlink" Target="http://200.80.131.82/coneauglobal/docentes/login.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1080120"/>
          </a:xfrm>
          <a:solidFill>
            <a:schemeClr val="bg2">
              <a:lumMod val="90000"/>
            </a:schemeClr>
          </a:solidFill>
        </p:spPr>
        <p:txBody>
          <a:bodyPr/>
          <a:lstStyle/>
          <a:p>
            <a:r>
              <a:rPr lang="es-AR" b="1" dirty="0" smtClean="0">
                <a:solidFill>
                  <a:srgbClr val="C00000"/>
                </a:solidFill>
              </a:rPr>
              <a:t>Vinculaciones - CONEAU Global</a:t>
            </a:r>
            <a:endParaRPr lang="es-AR" b="1" dirty="0">
              <a:solidFill>
                <a:srgbClr val="C00000"/>
              </a:solidFill>
            </a:endParaRPr>
          </a:p>
        </p:txBody>
      </p:sp>
      <p:sp>
        <p:nvSpPr>
          <p:cNvPr id="4" name="3 CuadroTexto"/>
          <p:cNvSpPr txBox="1"/>
          <p:nvPr/>
        </p:nvSpPr>
        <p:spPr>
          <a:xfrm>
            <a:off x="611560" y="1459916"/>
            <a:ext cx="7920880" cy="6586418"/>
          </a:xfrm>
          <a:prstGeom prst="rect">
            <a:avLst/>
          </a:prstGeom>
          <a:noFill/>
        </p:spPr>
        <p:txBody>
          <a:bodyPr wrap="square" rtlCol="0">
            <a:spAutoFit/>
          </a:bodyPr>
          <a:lstStyle/>
          <a:p>
            <a:pPr algn="just"/>
            <a:r>
              <a:rPr lang="es-AR" dirty="0" smtClean="0"/>
              <a:t>Estimados docentes, en el siguiente instructivo se detallan los pasos a seguir para revisar y aceptar las </a:t>
            </a:r>
            <a:r>
              <a:rPr lang="es-AR" b="1" dirty="0" smtClean="0"/>
              <a:t>vinculaciones</a:t>
            </a:r>
            <a:r>
              <a:rPr lang="es-AR" dirty="0" smtClean="0"/>
              <a:t> de su usuario CONEAU Global con su cargo docente, con su participación en proyectos de Investigación y/o Extensión, y con su participación en Servicios.</a:t>
            </a:r>
          </a:p>
          <a:p>
            <a:pPr algn="just"/>
            <a:endParaRPr lang="es-AR" sz="600" dirty="0" smtClean="0"/>
          </a:p>
          <a:p>
            <a:pPr algn="just"/>
            <a:r>
              <a:rPr lang="es-AR" dirty="0" smtClean="0"/>
              <a:t>Este proceso es necesario para que el Sistema CONEAU Global cruce la información de la Facultad con los datos del personal docente que participa de las actividades académicas, de vinculación con el medio y de investigación.</a:t>
            </a:r>
          </a:p>
          <a:p>
            <a:pPr algn="just"/>
            <a:endParaRPr lang="es-AR" sz="600" dirty="0" smtClean="0"/>
          </a:p>
          <a:p>
            <a:pPr algn="just"/>
            <a:r>
              <a:rPr lang="es-AR" dirty="0" smtClean="0"/>
              <a:t>Las </a:t>
            </a:r>
            <a:r>
              <a:rPr lang="es-AR" b="1" dirty="0" smtClean="0"/>
              <a:t>vinculaciones</a:t>
            </a:r>
            <a:r>
              <a:rPr lang="es-AR" dirty="0" smtClean="0"/>
              <a:t> se dividen en dos: por un lado la </a:t>
            </a:r>
            <a:r>
              <a:rPr lang="es-AR" b="1" dirty="0" smtClean="0"/>
              <a:t>vinculación</a:t>
            </a:r>
            <a:r>
              <a:rPr lang="es-AR" dirty="0" smtClean="0"/>
              <a:t> a cargos docentes, y por otro </a:t>
            </a:r>
            <a:r>
              <a:rPr lang="es-AR" b="1" dirty="0" smtClean="0"/>
              <a:t>vinculaciones</a:t>
            </a:r>
            <a:r>
              <a:rPr lang="es-AR" dirty="0" smtClean="0"/>
              <a:t> de extensión, servicios e investigación. </a:t>
            </a:r>
            <a:r>
              <a:rPr lang="es-AR" b="1" dirty="0" smtClean="0"/>
              <a:t>En el instructivo se explica por separado cómo revisar y aceptar cada una de ellas.</a:t>
            </a:r>
          </a:p>
          <a:p>
            <a:pPr algn="just"/>
            <a:r>
              <a:rPr lang="es-AR" dirty="0" smtClean="0"/>
              <a:t>Es importante realizarlo en tiempo y forma para poder cumplir con los plazos establecidos por la CONEAU.</a:t>
            </a:r>
          </a:p>
          <a:p>
            <a:pPr algn="just"/>
            <a:endParaRPr lang="es-AR" sz="600" dirty="0" smtClean="0"/>
          </a:p>
          <a:p>
            <a:pPr algn="just"/>
            <a:r>
              <a:rPr lang="es-AR" dirty="0" smtClean="0"/>
              <a:t>Cualquier consulta comunicarse a </a:t>
            </a:r>
            <a:r>
              <a:rPr lang="es-AR" dirty="0" smtClean="0">
                <a:solidFill>
                  <a:srgbClr val="C00000"/>
                </a:solidFill>
                <a:hlinkClick r:id="rId2"/>
              </a:rPr>
              <a:t>acreditacion@odontologia.unc.edu.ar</a:t>
            </a:r>
            <a:endParaRPr lang="es-AR" dirty="0" smtClean="0">
              <a:solidFill>
                <a:srgbClr val="C00000"/>
              </a:solidFill>
            </a:endParaRPr>
          </a:p>
          <a:p>
            <a:pPr algn="just"/>
            <a:endParaRPr lang="es-AR" dirty="0" smtClean="0">
              <a:solidFill>
                <a:srgbClr val="C00000"/>
              </a:solidFill>
            </a:endParaRPr>
          </a:p>
          <a:p>
            <a:pPr algn="just"/>
            <a:r>
              <a:rPr lang="es-AR" b="1" dirty="0" smtClean="0"/>
              <a:t>Les solicitamos que las consultas las realicen por favor por correo electrónico para poder brindar una correcta atención a todos los docentes.</a:t>
            </a:r>
          </a:p>
          <a:p>
            <a:pPr algn="just"/>
            <a:endParaRPr lang="es-AR" sz="1600" dirty="0" smtClean="0"/>
          </a:p>
          <a:p>
            <a:pPr algn="just"/>
            <a:endParaRPr lang="es-AR" sz="2100" dirty="0" smtClean="0"/>
          </a:p>
          <a:p>
            <a:pPr algn="just"/>
            <a:endParaRPr lang="es-AR" sz="2100" dirty="0" smtClean="0"/>
          </a:p>
          <a:p>
            <a:pPr algn="just"/>
            <a:endParaRPr lang="es-AR" sz="1000" dirty="0" smtClean="0"/>
          </a:p>
          <a:p>
            <a:endParaRPr lang="es-AR" dirty="0">
              <a:solidFill>
                <a:srgbClr val="C00000"/>
              </a:solidFill>
            </a:endParaRPr>
          </a:p>
          <a:p>
            <a:endParaRPr lang="es-AR" dirty="0">
              <a:solidFill>
                <a:srgbClr val="C00000"/>
              </a:solidFill>
            </a:endParaRPr>
          </a:p>
        </p:txBody>
      </p:sp>
      <p:sp>
        <p:nvSpPr>
          <p:cNvPr id="6" name="5 Marcador de número de diapositiva"/>
          <p:cNvSpPr>
            <a:spLocks noGrp="1"/>
          </p:cNvSpPr>
          <p:nvPr>
            <p:ph type="sldNum" sz="quarter" idx="12"/>
          </p:nvPr>
        </p:nvSpPr>
        <p:spPr>
          <a:xfrm>
            <a:off x="6588224" y="6237312"/>
            <a:ext cx="2133600" cy="365125"/>
          </a:xfrm>
        </p:spPr>
        <p:txBody>
          <a:bodyPr/>
          <a:lstStyle/>
          <a:p>
            <a:fld id="{6C72B87C-A653-4418-B6C7-260E731CC329}" type="slidenum">
              <a:rPr lang="es-AR" b="1" smtClean="0">
                <a:solidFill>
                  <a:srgbClr val="C00000"/>
                </a:solidFill>
              </a:rPr>
              <a:pPr/>
              <a:t>1</a:t>
            </a:fld>
            <a:endParaRPr lang="es-AR" b="1" dirty="0">
              <a:solidFill>
                <a:srgbClr val="C00000"/>
              </a:solidFill>
            </a:endParaRPr>
          </a:p>
        </p:txBody>
      </p:sp>
      <p:sp>
        <p:nvSpPr>
          <p:cNvPr id="8" name="9 Marcador de pie de página"/>
          <p:cNvSpPr>
            <a:spLocks noGrp="1"/>
          </p:cNvSpPr>
          <p:nvPr>
            <p:ph type="ftr" sz="quarter" idx="11"/>
          </p:nvPr>
        </p:nvSpPr>
        <p:spPr>
          <a:xfrm>
            <a:off x="1331640" y="6453336"/>
            <a:ext cx="5732114" cy="245070"/>
          </a:xfrm>
        </p:spPr>
        <p:txBody>
          <a:bodyPr/>
          <a:lstStyle/>
          <a:p>
            <a:r>
              <a:rPr lang="es-AR" dirty="0" smtClean="0">
                <a:solidFill>
                  <a:srgbClr val="C00000"/>
                </a:solidFill>
              </a:rPr>
              <a:t>División Acreditación</a:t>
            </a:r>
            <a:endParaRPr lang="es-AR" dirty="0" smtClean="0"/>
          </a:p>
          <a:p>
            <a:r>
              <a:rPr lang="es-AR" dirty="0" smtClean="0">
                <a:solidFill>
                  <a:srgbClr val="C00000"/>
                </a:solidFill>
              </a:rPr>
              <a:t>Facultad </a:t>
            </a:r>
            <a:r>
              <a:rPr lang="es-AR" dirty="0">
                <a:solidFill>
                  <a:srgbClr val="C00000"/>
                </a:solidFill>
              </a:rPr>
              <a:t>de </a:t>
            </a:r>
            <a:r>
              <a:rPr lang="es-AR" dirty="0" smtClean="0">
                <a:solidFill>
                  <a:srgbClr val="C00000"/>
                </a:solidFill>
              </a:rPr>
              <a:t>Odontología - </a:t>
            </a:r>
            <a:r>
              <a:rPr lang="es-AR" dirty="0">
                <a:solidFill>
                  <a:srgbClr val="C00000"/>
                </a:solidFill>
              </a:rPr>
              <a:t>Universidad Nacional de Córdoba. </a:t>
            </a:r>
            <a:endParaRPr lang="es-AR" dirty="0"/>
          </a:p>
        </p:txBody>
      </p:sp>
    </p:spTree>
    <p:extLst>
      <p:ext uri="{BB962C8B-B14F-4D97-AF65-F5344CB8AC3E}">
        <p14:creationId xmlns:p14="http://schemas.microsoft.com/office/powerpoint/2010/main" xmlns="" val="3606330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lumMod val="90000"/>
            </a:schemeClr>
          </a:solidFill>
        </p:spPr>
        <p:txBody>
          <a:bodyPr>
            <a:normAutofit fontScale="90000"/>
          </a:bodyPr>
          <a:lstStyle/>
          <a:p>
            <a:r>
              <a:rPr lang="es-AR" b="1" dirty="0" smtClean="0">
                <a:solidFill>
                  <a:srgbClr val="C00000"/>
                </a:solidFill>
              </a:rPr>
              <a:t>a) Vinculaciones al cuerpo académico</a:t>
            </a:r>
            <a:endParaRPr lang="es-AR" b="1" dirty="0">
              <a:solidFill>
                <a:srgbClr val="C0000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105" y="1489458"/>
            <a:ext cx="3148317" cy="2155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Rectángulo"/>
          <p:cNvSpPr/>
          <p:nvPr/>
        </p:nvSpPr>
        <p:spPr>
          <a:xfrm>
            <a:off x="3536304" y="2963101"/>
            <a:ext cx="5616624" cy="646331"/>
          </a:xfrm>
          <a:prstGeom prst="rect">
            <a:avLst/>
          </a:prstGeom>
        </p:spPr>
        <p:txBody>
          <a:bodyPr wrap="square">
            <a:spAutoFit/>
          </a:bodyPr>
          <a:lstStyle/>
          <a:p>
            <a:r>
              <a:rPr lang="es-AR" dirty="0">
                <a:hlinkClick r:id="rId4"/>
              </a:rPr>
              <a:t>http://</a:t>
            </a:r>
            <a:r>
              <a:rPr lang="es-AR" dirty="0" smtClean="0">
                <a:hlinkClick r:id="rId4"/>
              </a:rPr>
              <a:t>200.80.131.82/coneauglobal/docentes/login.aspx</a:t>
            </a:r>
            <a:endParaRPr lang="es-AR" dirty="0" smtClean="0"/>
          </a:p>
          <a:p>
            <a:endParaRPr lang="es-AR" dirty="0"/>
          </a:p>
        </p:txBody>
      </p:sp>
      <p:sp>
        <p:nvSpPr>
          <p:cNvPr id="6" name="5 CuadroTexto"/>
          <p:cNvSpPr txBox="1"/>
          <p:nvPr/>
        </p:nvSpPr>
        <p:spPr>
          <a:xfrm>
            <a:off x="4076364" y="1692573"/>
            <a:ext cx="4536504" cy="646331"/>
          </a:xfrm>
          <a:prstGeom prst="rect">
            <a:avLst/>
          </a:prstGeom>
          <a:noFill/>
          <a:ln>
            <a:solidFill>
              <a:schemeClr val="bg1"/>
            </a:solidFill>
          </a:ln>
        </p:spPr>
        <p:txBody>
          <a:bodyPr wrap="square" rtlCol="0">
            <a:spAutoFit/>
          </a:bodyPr>
          <a:lstStyle/>
          <a:p>
            <a:r>
              <a:rPr lang="es-AR" dirty="0" smtClean="0"/>
              <a:t>1</a:t>
            </a:r>
            <a:r>
              <a:rPr lang="es-AR" b="1" dirty="0" smtClean="0"/>
              <a:t>) Ingresar a la página de CONEAU Global, </a:t>
            </a:r>
            <a:r>
              <a:rPr lang="es-AR" dirty="0" smtClean="0"/>
              <a:t>y seleccionar </a:t>
            </a:r>
            <a:r>
              <a:rPr lang="es-AR" b="1" i="1" dirty="0" smtClean="0"/>
              <a:t>Docentes</a:t>
            </a:r>
            <a:r>
              <a:rPr lang="es-AR" b="1" dirty="0" smtClean="0"/>
              <a:t>.</a:t>
            </a:r>
          </a:p>
        </p:txBody>
      </p:sp>
      <p:sp>
        <p:nvSpPr>
          <p:cNvPr id="7" name="6 Flecha abajo"/>
          <p:cNvSpPr/>
          <p:nvPr/>
        </p:nvSpPr>
        <p:spPr>
          <a:xfrm>
            <a:off x="6012160" y="2420888"/>
            <a:ext cx="432048" cy="504056"/>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24128" y="3644821"/>
            <a:ext cx="2535237" cy="26352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8 CuadroTexto"/>
          <p:cNvSpPr txBox="1"/>
          <p:nvPr/>
        </p:nvSpPr>
        <p:spPr>
          <a:xfrm>
            <a:off x="288105" y="4229938"/>
            <a:ext cx="4176464" cy="923330"/>
          </a:xfrm>
          <a:prstGeom prst="rect">
            <a:avLst/>
          </a:prstGeom>
          <a:noFill/>
          <a:ln>
            <a:solidFill>
              <a:schemeClr val="bg1"/>
            </a:solidFill>
          </a:ln>
        </p:spPr>
        <p:txBody>
          <a:bodyPr wrap="square" rtlCol="0">
            <a:spAutoFit/>
          </a:bodyPr>
          <a:lstStyle/>
          <a:p>
            <a:r>
              <a:rPr lang="es-AR" b="1" dirty="0" smtClean="0"/>
              <a:t>2) Ingresar a su sesión de CONEAU Global  con su Clave y Usuario (el mismo de su ficha docente)</a:t>
            </a:r>
            <a:endParaRPr lang="es-AR" b="1" dirty="0"/>
          </a:p>
        </p:txBody>
      </p:sp>
      <p:sp>
        <p:nvSpPr>
          <p:cNvPr id="10" name="9 Marcador de pie de página"/>
          <p:cNvSpPr>
            <a:spLocks noGrp="1"/>
          </p:cNvSpPr>
          <p:nvPr>
            <p:ph type="ftr" sz="quarter" idx="11"/>
          </p:nvPr>
        </p:nvSpPr>
        <p:spPr>
          <a:xfrm>
            <a:off x="1331640" y="6453336"/>
            <a:ext cx="5732114" cy="245070"/>
          </a:xfrm>
        </p:spPr>
        <p:txBody>
          <a:bodyPr/>
          <a:lstStyle/>
          <a:p>
            <a:r>
              <a:rPr lang="es-AR" dirty="0" smtClean="0">
                <a:solidFill>
                  <a:srgbClr val="C00000"/>
                </a:solidFill>
              </a:rPr>
              <a:t>División Acreditación</a:t>
            </a:r>
            <a:endParaRPr lang="es-AR" dirty="0" smtClean="0"/>
          </a:p>
          <a:p>
            <a:r>
              <a:rPr lang="es-AR" dirty="0" smtClean="0">
                <a:solidFill>
                  <a:srgbClr val="C00000"/>
                </a:solidFill>
              </a:rPr>
              <a:t>Facultad </a:t>
            </a:r>
            <a:r>
              <a:rPr lang="es-AR" dirty="0">
                <a:solidFill>
                  <a:srgbClr val="C00000"/>
                </a:solidFill>
              </a:rPr>
              <a:t>de </a:t>
            </a:r>
            <a:r>
              <a:rPr lang="es-AR" dirty="0" smtClean="0">
                <a:solidFill>
                  <a:srgbClr val="C00000"/>
                </a:solidFill>
              </a:rPr>
              <a:t>Odontología - </a:t>
            </a:r>
            <a:r>
              <a:rPr lang="es-AR" dirty="0">
                <a:solidFill>
                  <a:srgbClr val="C00000"/>
                </a:solidFill>
              </a:rPr>
              <a:t>Universidad Nacional de Córdoba. </a:t>
            </a:r>
            <a:endParaRPr lang="es-AR" dirty="0"/>
          </a:p>
        </p:txBody>
      </p:sp>
      <p:sp>
        <p:nvSpPr>
          <p:cNvPr id="11" name="10 Marcador de número de diapositiva"/>
          <p:cNvSpPr>
            <a:spLocks noGrp="1"/>
          </p:cNvSpPr>
          <p:nvPr>
            <p:ph type="sldNum" sz="quarter" idx="12"/>
          </p:nvPr>
        </p:nvSpPr>
        <p:spPr/>
        <p:txBody>
          <a:bodyPr/>
          <a:lstStyle/>
          <a:p>
            <a:fld id="{6C72B87C-A653-4418-B6C7-260E731CC329}" type="slidenum">
              <a:rPr lang="es-AR" smtClean="0">
                <a:solidFill>
                  <a:srgbClr val="C00000"/>
                </a:solidFill>
              </a:rPr>
              <a:pPr/>
              <a:t>2</a:t>
            </a:fld>
            <a:endParaRPr lang="es-AR" dirty="0">
              <a:solidFill>
                <a:srgbClr val="C00000"/>
              </a:solidFill>
            </a:endParaRPr>
          </a:p>
        </p:txBody>
      </p:sp>
      <p:sp>
        <p:nvSpPr>
          <p:cNvPr id="12" name="11 CuadroTexto"/>
          <p:cNvSpPr txBox="1"/>
          <p:nvPr/>
        </p:nvSpPr>
        <p:spPr>
          <a:xfrm>
            <a:off x="395536" y="5301208"/>
            <a:ext cx="4176464" cy="923330"/>
          </a:xfrm>
          <a:prstGeom prst="rect">
            <a:avLst/>
          </a:prstGeom>
          <a:solidFill>
            <a:schemeClr val="accent2"/>
          </a:solidFill>
          <a:ln>
            <a:solidFill>
              <a:schemeClr val="tx2">
                <a:lumMod val="60000"/>
                <a:lumOff val="40000"/>
              </a:schemeClr>
            </a:solidFill>
          </a:ln>
        </p:spPr>
        <p:txBody>
          <a:bodyPr wrap="square" rtlCol="0">
            <a:spAutoFit/>
          </a:bodyPr>
          <a:lstStyle/>
          <a:p>
            <a:r>
              <a:rPr lang="es-AR" dirty="0" smtClean="0"/>
              <a:t>En caso de no recordar la contraseña debe realizar los pasos ingresando a </a:t>
            </a:r>
            <a:r>
              <a:rPr lang="es-AR" b="1" dirty="0" smtClean="0"/>
              <a:t>“Olvidé mi contraseña”.</a:t>
            </a:r>
            <a:endParaRPr lang="es-AR" b="1" dirty="0"/>
          </a:p>
        </p:txBody>
      </p:sp>
    </p:spTree>
    <p:extLst>
      <p:ext uri="{BB962C8B-B14F-4D97-AF65-F5344CB8AC3E}">
        <p14:creationId xmlns:p14="http://schemas.microsoft.com/office/powerpoint/2010/main" xmlns="" val="19858550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2826357"/>
            <a:ext cx="8229600" cy="1789904"/>
          </a:xfr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368693"/>
            <a:ext cx="3938125" cy="140412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CuadroTexto"/>
          <p:cNvSpPr txBox="1"/>
          <p:nvPr/>
        </p:nvSpPr>
        <p:spPr>
          <a:xfrm>
            <a:off x="328293" y="716722"/>
            <a:ext cx="3446851" cy="369332"/>
          </a:xfrm>
          <a:prstGeom prst="rect">
            <a:avLst/>
          </a:prstGeom>
          <a:noFill/>
        </p:spPr>
        <p:txBody>
          <a:bodyPr wrap="square" rtlCol="0">
            <a:spAutoFit/>
          </a:bodyPr>
          <a:lstStyle/>
          <a:p>
            <a:r>
              <a:rPr lang="es-AR" b="1" dirty="0" smtClean="0"/>
              <a:t>3)</a:t>
            </a:r>
            <a:r>
              <a:rPr lang="es-AR" dirty="0" smtClean="0"/>
              <a:t>Hacer clic en </a:t>
            </a:r>
            <a:r>
              <a:rPr lang="es-AR" b="1" i="1" dirty="0" err="1" smtClean="0"/>
              <a:t>Curriculum</a:t>
            </a:r>
            <a:r>
              <a:rPr lang="es-AR" b="1" i="1" dirty="0" smtClean="0"/>
              <a:t> docente </a:t>
            </a:r>
            <a:endParaRPr lang="es-AR" b="1" i="1" dirty="0"/>
          </a:p>
        </p:txBody>
      </p:sp>
      <p:sp>
        <p:nvSpPr>
          <p:cNvPr id="7" name="6 Flecha derecha"/>
          <p:cNvSpPr/>
          <p:nvPr/>
        </p:nvSpPr>
        <p:spPr>
          <a:xfrm>
            <a:off x="3955165" y="693543"/>
            <a:ext cx="513589" cy="355426"/>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CuadroTexto"/>
          <p:cNvSpPr txBox="1"/>
          <p:nvPr/>
        </p:nvSpPr>
        <p:spPr>
          <a:xfrm>
            <a:off x="109229" y="2110017"/>
            <a:ext cx="8719050" cy="646331"/>
          </a:xfrm>
          <a:prstGeom prst="rect">
            <a:avLst/>
          </a:prstGeom>
          <a:noFill/>
        </p:spPr>
        <p:txBody>
          <a:bodyPr wrap="square" rtlCol="0">
            <a:spAutoFit/>
          </a:bodyPr>
          <a:lstStyle/>
          <a:p>
            <a:r>
              <a:rPr lang="es-AR" b="1" dirty="0" smtClean="0"/>
              <a:t>4) Se abrirá la página principal donde en la parte inferior se  observará la siguiente pantalla. </a:t>
            </a:r>
            <a:endParaRPr lang="es-AR" b="1" dirty="0"/>
          </a:p>
        </p:txBody>
      </p:sp>
      <p:sp>
        <p:nvSpPr>
          <p:cNvPr id="12" name="11 Rectángulo"/>
          <p:cNvSpPr/>
          <p:nvPr/>
        </p:nvSpPr>
        <p:spPr>
          <a:xfrm>
            <a:off x="425724" y="4869160"/>
            <a:ext cx="8402555" cy="646331"/>
          </a:xfrm>
          <a:prstGeom prst="rect">
            <a:avLst/>
          </a:prstGeom>
          <a:solidFill>
            <a:schemeClr val="bg1"/>
          </a:solidFill>
        </p:spPr>
        <p:txBody>
          <a:bodyPr wrap="square">
            <a:spAutoFit/>
          </a:bodyPr>
          <a:lstStyle/>
          <a:p>
            <a:r>
              <a:rPr lang="es-AR" b="1" dirty="0" smtClean="0"/>
              <a:t>5) </a:t>
            </a:r>
            <a:r>
              <a:rPr lang="es-AR" dirty="0" smtClean="0"/>
              <a:t>Ubicándose en la sección </a:t>
            </a:r>
            <a:r>
              <a:rPr lang="es-AR" b="1" dirty="0"/>
              <a:t>Vinculaciones al Cuerpo académico </a:t>
            </a:r>
            <a:r>
              <a:rPr lang="es-AR" dirty="0"/>
              <a:t>debe </a:t>
            </a:r>
            <a:r>
              <a:rPr lang="es-AR" dirty="0" smtClean="0"/>
              <a:t>seleccionar la vinculación y presionar  </a:t>
            </a:r>
            <a:r>
              <a:rPr lang="es-AR" b="1" dirty="0"/>
              <a:t>Revisar Vinculación. </a:t>
            </a:r>
            <a:endParaRPr lang="es-AR" b="1" dirty="0" smtClean="0"/>
          </a:p>
        </p:txBody>
      </p:sp>
      <p:cxnSp>
        <p:nvCxnSpPr>
          <p:cNvPr id="17" name="16 Conector angular"/>
          <p:cNvCxnSpPr/>
          <p:nvPr/>
        </p:nvCxnSpPr>
        <p:spPr>
          <a:xfrm rot="10800000">
            <a:off x="1547666" y="4303542"/>
            <a:ext cx="576063" cy="565618"/>
          </a:xfrm>
          <a:prstGeom prst="bent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328294" y="4077072"/>
            <a:ext cx="1129749"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22 Marcador de número de diapositiva"/>
          <p:cNvSpPr>
            <a:spLocks noGrp="1"/>
          </p:cNvSpPr>
          <p:nvPr>
            <p:ph type="sldNum" sz="quarter" idx="12"/>
          </p:nvPr>
        </p:nvSpPr>
        <p:spPr/>
        <p:txBody>
          <a:bodyPr/>
          <a:lstStyle/>
          <a:p>
            <a:fld id="{6C72B87C-A653-4418-B6C7-260E731CC329}" type="slidenum">
              <a:rPr lang="es-AR" smtClean="0">
                <a:solidFill>
                  <a:srgbClr val="C00000"/>
                </a:solidFill>
              </a:rPr>
              <a:pPr/>
              <a:t>3</a:t>
            </a:fld>
            <a:endParaRPr lang="es-AR">
              <a:solidFill>
                <a:srgbClr val="C00000"/>
              </a:solidFill>
            </a:endParaRPr>
          </a:p>
        </p:txBody>
      </p:sp>
      <p:sp>
        <p:nvSpPr>
          <p:cNvPr id="14" name="9 Marcador de pie de página"/>
          <p:cNvSpPr>
            <a:spLocks noGrp="1"/>
          </p:cNvSpPr>
          <p:nvPr>
            <p:ph type="ftr" sz="quarter" idx="11"/>
          </p:nvPr>
        </p:nvSpPr>
        <p:spPr>
          <a:xfrm>
            <a:off x="1331640" y="6453336"/>
            <a:ext cx="5732114" cy="245070"/>
          </a:xfrm>
        </p:spPr>
        <p:txBody>
          <a:bodyPr/>
          <a:lstStyle/>
          <a:p>
            <a:r>
              <a:rPr lang="es-AR" dirty="0" smtClean="0">
                <a:solidFill>
                  <a:srgbClr val="C00000"/>
                </a:solidFill>
              </a:rPr>
              <a:t>División Acreditación</a:t>
            </a:r>
            <a:endParaRPr lang="es-AR" dirty="0" smtClean="0"/>
          </a:p>
          <a:p>
            <a:r>
              <a:rPr lang="es-AR" dirty="0" smtClean="0">
                <a:solidFill>
                  <a:srgbClr val="C00000"/>
                </a:solidFill>
              </a:rPr>
              <a:t>Facultad </a:t>
            </a:r>
            <a:r>
              <a:rPr lang="es-AR" dirty="0">
                <a:solidFill>
                  <a:srgbClr val="C00000"/>
                </a:solidFill>
              </a:rPr>
              <a:t>de </a:t>
            </a:r>
            <a:r>
              <a:rPr lang="es-AR" dirty="0" smtClean="0">
                <a:solidFill>
                  <a:srgbClr val="C00000"/>
                </a:solidFill>
              </a:rPr>
              <a:t>Odontología - </a:t>
            </a:r>
            <a:r>
              <a:rPr lang="es-AR" dirty="0">
                <a:solidFill>
                  <a:srgbClr val="C00000"/>
                </a:solidFill>
              </a:rPr>
              <a:t>Universidad Nacional de Córdoba. </a:t>
            </a:r>
            <a:endParaRPr lang="es-AR" dirty="0"/>
          </a:p>
        </p:txBody>
      </p:sp>
      <p:sp>
        <p:nvSpPr>
          <p:cNvPr id="13" name="12 Rectángulo"/>
          <p:cNvSpPr/>
          <p:nvPr/>
        </p:nvSpPr>
        <p:spPr>
          <a:xfrm>
            <a:off x="539552" y="5589240"/>
            <a:ext cx="8402555" cy="646331"/>
          </a:xfrm>
          <a:prstGeom prst="rect">
            <a:avLst/>
          </a:prstGeom>
          <a:solidFill>
            <a:schemeClr val="accent2"/>
          </a:solidFill>
          <a:ln>
            <a:solidFill>
              <a:schemeClr val="tx2">
                <a:lumMod val="60000"/>
                <a:lumOff val="40000"/>
              </a:schemeClr>
            </a:solidFill>
          </a:ln>
        </p:spPr>
        <p:txBody>
          <a:bodyPr wrap="square">
            <a:spAutoFit/>
          </a:bodyPr>
          <a:lstStyle/>
          <a:p>
            <a:r>
              <a:rPr lang="es-AR" b="1" dirty="0" smtClean="0"/>
              <a:t>IMPORTANTE: los docentes con más de un cargo deberán revisar  cada una de las vinculaciones. </a:t>
            </a:r>
            <a:endParaRPr lang="es-AR" dirty="0"/>
          </a:p>
        </p:txBody>
      </p:sp>
    </p:spTree>
    <p:extLst>
      <p:ext uri="{BB962C8B-B14F-4D97-AF65-F5344CB8AC3E}">
        <p14:creationId xmlns:p14="http://schemas.microsoft.com/office/powerpoint/2010/main" xmlns="" val="940887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7" y="2132856"/>
            <a:ext cx="3149600" cy="2707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556418"/>
            <a:ext cx="3149600" cy="2449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3923928" y="332656"/>
            <a:ext cx="4896544" cy="1200329"/>
          </a:xfrm>
          <a:prstGeom prst="rect">
            <a:avLst/>
          </a:prstGeom>
          <a:noFill/>
        </p:spPr>
        <p:txBody>
          <a:bodyPr wrap="square" rtlCol="0">
            <a:spAutoFit/>
          </a:bodyPr>
          <a:lstStyle/>
          <a:p>
            <a:r>
              <a:rPr lang="es-AR" dirty="0" smtClean="0"/>
              <a:t>5)Se abrirá el siguiente cuadro de diálogo. Usted deberá revisar que los datos sean los correctos y </a:t>
            </a:r>
            <a:r>
              <a:rPr lang="es-AR" b="1" u="sng" dirty="0" smtClean="0"/>
              <a:t>que la cantidad de horas de la dedicación de su cargo se corresponda con el TOTAL.</a:t>
            </a:r>
            <a:endParaRPr lang="es-AR" b="1" u="sng" dirty="0"/>
          </a:p>
        </p:txBody>
      </p:sp>
      <p:sp>
        <p:nvSpPr>
          <p:cNvPr id="4" name="3 CuadroTexto"/>
          <p:cNvSpPr txBox="1"/>
          <p:nvPr/>
        </p:nvSpPr>
        <p:spPr>
          <a:xfrm>
            <a:off x="3995936" y="2537674"/>
            <a:ext cx="4464496" cy="923330"/>
          </a:xfrm>
          <a:prstGeom prst="rect">
            <a:avLst/>
          </a:prstGeom>
          <a:noFill/>
        </p:spPr>
        <p:txBody>
          <a:bodyPr wrap="square" rtlCol="0">
            <a:spAutoFit/>
          </a:bodyPr>
          <a:lstStyle/>
          <a:p>
            <a:pPr algn="just"/>
            <a:r>
              <a:rPr lang="es-AR" b="1" dirty="0" smtClean="0"/>
              <a:t>6) </a:t>
            </a:r>
            <a:r>
              <a:rPr lang="es-AR" dirty="0" smtClean="0"/>
              <a:t>Si los datos son correctos debe seleccionar </a:t>
            </a:r>
            <a:r>
              <a:rPr lang="es-AR" b="1" dirty="0" smtClean="0"/>
              <a:t>Aprobar vinculación. </a:t>
            </a:r>
            <a:r>
              <a:rPr lang="es-AR" dirty="0" smtClean="0"/>
              <a:t>De lo contrario </a:t>
            </a:r>
            <a:r>
              <a:rPr lang="es-AR" b="1" dirty="0" smtClean="0"/>
              <a:t>Rechazar vinculación * .  </a:t>
            </a:r>
          </a:p>
        </p:txBody>
      </p:sp>
      <p:cxnSp>
        <p:nvCxnSpPr>
          <p:cNvPr id="8" name="7 Conector angular"/>
          <p:cNvCxnSpPr/>
          <p:nvPr/>
        </p:nvCxnSpPr>
        <p:spPr>
          <a:xfrm rot="10800000" flipV="1">
            <a:off x="3545059" y="3023335"/>
            <a:ext cx="378792" cy="1410542"/>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4067944" y="3717032"/>
            <a:ext cx="4320480" cy="2308324"/>
          </a:xfrm>
          <a:prstGeom prst="rect">
            <a:avLst/>
          </a:prstGeom>
          <a:solidFill>
            <a:schemeClr val="accent2"/>
          </a:solidFill>
          <a:ln w="9525">
            <a:solidFill>
              <a:schemeClr val="tx2">
                <a:lumMod val="60000"/>
                <a:lumOff val="40000"/>
              </a:schemeClr>
            </a:solidFill>
          </a:ln>
        </p:spPr>
        <p:txBody>
          <a:bodyPr wrap="square" rtlCol="0">
            <a:spAutoFit/>
          </a:bodyPr>
          <a:lstStyle/>
          <a:p>
            <a:pPr algn="just"/>
            <a:r>
              <a:rPr lang="es-AR" b="1" dirty="0" smtClean="0"/>
              <a:t>*IMPORTANTE: En caso de haber rechazado la vinculación le solicitamos que, en el campo que se habilita para justificar, complete detalladamente las causas por las cuales es incorrecta. Una vez corregido el error por parte de la División Acreditación, recibirá nuevamente la </a:t>
            </a:r>
            <a:r>
              <a:rPr lang="es-AR" b="1" i="1" dirty="0" smtClean="0"/>
              <a:t>vinculación </a:t>
            </a:r>
            <a:r>
              <a:rPr lang="es-AR" b="1" dirty="0" smtClean="0"/>
              <a:t>para que sea aprobada.</a:t>
            </a:r>
            <a:endParaRPr lang="es-AR" b="1" dirty="0"/>
          </a:p>
        </p:txBody>
      </p:sp>
      <p:sp>
        <p:nvSpPr>
          <p:cNvPr id="16" name="15 Rectángulo"/>
          <p:cNvSpPr/>
          <p:nvPr/>
        </p:nvSpPr>
        <p:spPr>
          <a:xfrm>
            <a:off x="1970336" y="4509120"/>
            <a:ext cx="1574801"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17 Marcador de número de diapositiva"/>
          <p:cNvSpPr>
            <a:spLocks noGrp="1"/>
          </p:cNvSpPr>
          <p:nvPr>
            <p:ph type="sldNum" sz="quarter" idx="12"/>
          </p:nvPr>
        </p:nvSpPr>
        <p:spPr/>
        <p:txBody>
          <a:bodyPr/>
          <a:lstStyle/>
          <a:p>
            <a:fld id="{6C72B87C-A653-4418-B6C7-260E731CC329}" type="slidenum">
              <a:rPr lang="es-AR" smtClean="0">
                <a:solidFill>
                  <a:srgbClr val="C00000"/>
                </a:solidFill>
              </a:rPr>
              <a:pPr/>
              <a:t>4</a:t>
            </a:fld>
            <a:endParaRPr lang="es-AR" dirty="0">
              <a:solidFill>
                <a:srgbClr val="C00000"/>
              </a:solidFill>
            </a:endParaRPr>
          </a:p>
        </p:txBody>
      </p:sp>
      <p:sp>
        <p:nvSpPr>
          <p:cNvPr id="11" name="9 Marcador de pie de página"/>
          <p:cNvSpPr>
            <a:spLocks noGrp="1"/>
          </p:cNvSpPr>
          <p:nvPr>
            <p:ph type="ftr" sz="quarter" idx="11"/>
          </p:nvPr>
        </p:nvSpPr>
        <p:spPr>
          <a:xfrm>
            <a:off x="1331640" y="6453336"/>
            <a:ext cx="5732114" cy="245070"/>
          </a:xfrm>
        </p:spPr>
        <p:txBody>
          <a:bodyPr/>
          <a:lstStyle/>
          <a:p>
            <a:r>
              <a:rPr lang="es-AR" dirty="0" smtClean="0">
                <a:solidFill>
                  <a:srgbClr val="C00000"/>
                </a:solidFill>
              </a:rPr>
              <a:t>División Acreditación</a:t>
            </a:r>
            <a:endParaRPr lang="es-AR" dirty="0" smtClean="0"/>
          </a:p>
          <a:p>
            <a:r>
              <a:rPr lang="es-AR" dirty="0" smtClean="0">
                <a:solidFill>
                  <a:srgbClr val="C00000"/>
                </a:solidFill>
              </a:rPr>
              <a:t>Facultad </a:t>
            </a:r>
            <a:r>
              <a:rPr lang="es-AR" dirty="0">
                <a:solidFill>
                  <a:srgbClr val="C00000"/>
                </a:solidFill>
              </a:rPr>
              <a:t>de </a:t>
            </a:r>
            <a:r>
              <a:rPr lang="es-AR" dirty="0" smtClean="0">
                <a:solidFill>
                  <a:srgbClr val="C00000"/>
                </a:solidFill>
              </a:rPr>
              <a:t>Odontología - </a:t>
            </a:r>
            <a:r>
              <a:rPr lang="es-AR" dirty="0">
                <a:solidFill>
                  <a:srgbClr val="C00000"/>
                </a:solidFill>
              </a:rPr>
              <a:t>Universidad Nacional de Córdoba. </a:t>
            </a:r>
            <a:endParaRPr lang="es-AR" dirty="0"/>
          </a:p>
        </p:txBody>
      </p:sp>
      <p:sp>
        <p:nvSpPr>
          <p:cNvPr id="12" name="11 CuadroTexto"/>
          <p:cNvSpPr txBox="1"/>
          <p:nvPr/>
        </p:nvSpPr>
        <p:spPr>
          <a:xfrm>
            <a:off x="4067944" y="1556792"/>
            <a:ext cx="4536504" cy="923330"/>
          </a:xfrm>
          <a:prstGeom prst="rect">
            <a:avLst/>
          </a:prstGeom>
          <a:solidFill>
            <a:schemeClr val="accent2"/>
          </a:solidFill>
          <a:ln w="9525">
            <a:solidFill>
              <a:schemeClr val="tx2">
                <a:lumMod val="60000"/>
                <a:lumOff val="40000"/>
              </a:schemeClr>
            </a:solidFill>
          </a:ln>
        </p:spPr>
        <p:txBody>
          <a:bodyPr wrap="square" rtlCol="0">
            <a:spAutoFit/>
          </a:bodyPr>
          <a:lstStyle/>
          <a:p>
            <a:pPr algn="just"/>
            <a:r>
              <a:rPr lang="es-AR" b="1" dirty="0" smtClean="0"/>
              <a:t>*IMPORTANTE:  en modalidad siempre debe ir ANUAL (no se refiere a la duración de las asignaturas sino al cargo)</a:t>
            </a:r>
            <a:endParaRPr lang="es-AR" b="1" dirty="0"/>
          </a:p>
        </p:txBody>
      </p:sp>
    </p:spTree>
    <p:extLst>
      <p:ext uri="{BB962C8B-B14F-4D97-AF65-F5344CB8AC3E}">
        <p14:creationId xmlns:p14="http://schemas.microsoft.com/office/powerpoint/2010/main" xmlns="" val="1086912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119791"/>
            <a:ext cx="7128792" cy="646331"/>
          </a:xfrm>
          <a:prstGeom prst="rect">
            <a:avLst/>
          </a:prstGeom>
          <a:noFill/>
        </p:spPr>
        <p:txBody>
          <a:bodyPr wrap="square" rtlCol="0">
            <a:spAutoFit/>
          </a:bodyPr>
          <a:lstStyle/>
          <a:p>
            <a:pPr algn="just"/>
            <a:r>
              <a:rPr lang="es-AR" dirty="0" smtClean="0"/>
              <a:t>Para corroborar la correcta aceptación o rechazo  de la vinculación, debe seleccionar en </a:t>
            </a:r>
            <a:r>
              <a:rPr lang="es-AR" b="1" dirty="0" smtClean="0"/>
              <a:t>Mostrar </a:t>
            </a:r>
            <a:r>
              <a:rPr lang="es-AR" b="1" dirty="0" smtClean="0"/>
              <a:t>ítems ya revisados</a:t>
            </a:r>
          </a:p>
        </p:txBody>
      </p:sp>
      <p:sp>
        <p:nvSpPr>
          <p:cNvPr id="9" name="8 Marcador de número de diapositiva"/>
          <p:cNvSpPr>
            <a:spLocks noGrp="1"/>
          </p:cNvSpPr>
          <p:nvPr>
            <p:ph type="sldNum" sz="quarter" idx="12"/>
          </p:nvPr>
        </p:nvSpPr>
        <p:spPr/>
        <p:txBody>
          <a:bodyPr/>
          <a:lstStyle/>
          <a:p>
            <a:fld id="{6C72B87C-A653-4418-B6C7-260E731CC329}" type="slidenum">
              <a:rPr lang="es-AR" smtClean="0">
                <a:solidFill>
                  <a:srgbClr val="C00000"/>
                </a:solidFill>
              </a:rPr>
              <a:pPr/>
              <a:t>5</a:t>
            </a:fld>
            <a:endParaRPr lang="es-AR">
              <a:solidFill>
                <a:srgbClr val="C00000"/>
              </a:solidFill>
            </a:endParaRPr>
          </a:p>
        </p:txBody>
      </p:sp>
      <p:sp>
        <p:nvSpPr>
          <p:cNvPr id="8" name="9 Marcador de pie de página"/>
          <p:cNvSpPr>
            <a:spLocks noGrp="1"/>
          </p:cNvSpPr>
          <p:nvPr>
            <p:ph type="ftr" sz="quarter" idx="11"/>
          </p:nvPr>
        </p:nvSpPr>
        <p:spPr>
          <a:xfrm>
            <a:off x="1331640" y="6309320"/>
            <a:ext cx="5732114" cy="245070"/>
          </a:xfrm>
        </p:spPr>
        <p:txBody>
          <a:bodyPr/>
          <a:lstStyle/>
          <a:p>
            <a:r>
              <a:rPr lang="es-AR" dirty="0" smtClean="0">
                <a:solidFill>
                  <a:srgbClr val="C00000"/>
                </a:solidFill>
              </a:rPr>
              <a:t>División Acreditación</a:t>
            </a:r>
            <a:endParaRPr lang="es-AR" dirty="0" smtClean="0"/>
          </a:p>
          <a:p>
            <a:r>
              <a:rPr lang="es-AR" dirty="0" smtClean="0">
                <a:solidFill>
                  <a:srgbClr val="C00000"/>
                </a:solidFill>
              </a:rPr>
              <a:t>Facultad </a:t>
            </a:r>
            <a:r>
              <a:rPr lang="es-AR" dirty="0">
                <a:solidFill>
                  <a:srgbClr val="C00000"/>
                </a:solidFill>
              </a:rPr>
              <a:t>de </a:t>
            </a:r>
            <a:r>
              <a:rPr lang="es-AR" dirty="0" smtClean="0">
                <a:solidFill>
                  <a:srgbClr val="C00000"/>
                </a:solidFill>
              </a:rPr>
              <a:t>Odontología - </a:t>
            </a:r>
            <a:r>
              <a:rPr lang="es-AR" dirty="0">
                <a:solidFill>
                  <a:srgbClr val="C00000"/>
                </a:solidFill>
              </a:rPr>
              <a:t>Universidad Nacional de Córdoba. </a:t>
            </a:r>
            <a:endParaRPr lang="es-AR" dirty="0"/>
          </a:p>
        </p:txBody>
      </p:sp>
      <p:pic>
        <p:nvPicPr>
          <p:cNvPr id="2" name="Imagen 1"/>
          <p:cNvPicPr>
            <a:picLocks noChangeAspect="1"/>
          </p:cNvPicPr>
          <p:nvPr/>
        </p:nvPicPr>
        <p:blipFill>
          <a:blip r:embed="rId2" cstate="print"/>
          <a:stretch>
            <a:fillRect/>
          </a:stretch>
        </p:blipFill>
        <p:spPr>
          <a:xfrm>
            <a:off x="611560" y="2227525"/>
            <a:ext cx="7931224" cy="1206797"/>
          </a:xfrm>
          <a:prstGeom prst="rect">
            <a:avLst/>
          </a:prstGeom>
        </p:spPr>
      </p:pic>
      <p:pic>
        <p:nvPicPr>
          <p:cNvPr id="6" name="Imagen 5"/>
          <p:cNvPicPr>
            <a:picLocks noChangeAspect="1"/>
          </p:cNvPicPr>
          <p:nvPr/>
        </p:nvPicPr>
        <p:blipFill>
          <a:blip r:embed="rId3" cstate="print"/>
          <a:stretch>
            <a:fillRect/>
          </a:stretch>
        </p:blipFill>
        <p:spPr>
          <a:xfrm>
            <a:off x="7096692" y="2975001"/>
            <a:ext cx="1450504" cy="457240"/>
          </a:xfrm>
          <a:prstGeom prst="rect">
            <a:avLst/>
          </a:prstGeom>
        </p:spPr>
      </p:pic>
      <p:cxnSp>
        <p:nvCxnSpPr>
          <p:cNvPr id="12" name="Conector angular 11"/>
          <p:cNvCxnSpPr/>
          <p:nvPr/>
        </p:nvCxnSpPr>
        <p:spPr>
          <a:xfrm rot="16200000" flipH="1">
            <a:off x="6817917" y="1496651"/>
            <a:ext cx="836761" cy="820614"/>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4" cstate="print"/>
          <a:stretch>
            <a:fillRect/>
          </a:stretch>
        </p:blipFill>
        <p:spPr>
          <a:xfrm>
            <a:off x="467544" y="4941168"/>
            <a:ext cx="8230313" cy="719390"/>
          </a:xfrm>
          <a:prstGeom prst="rect">
            <a:avLst/>
          </a:prstGeom>
        </p:spPr>
      </p:pic>
      <p:sp>
        <p:nvSpPr>
          <p:cNvPr id="16" name="3 CuadroTexto"/>
          <p:cNvSpPr txBox="1"/>
          <p:nvPr/>
        </p:nvSpPr>
        <p:spPr>
          <a:xfrm>
            <a:off x="577298" y="3667232"/>
            <a:ext cx="7128792" cy="923330"/>
          </a:xfrm>
          <a:prstGeom prst="rect">
            <a:avLst/>
          </a:prstGeom>
          <a:noFill/>
        </p:spPr>
        <p:txBody>
          <a:bodyPr wrap="square" rtlCol="0">
            <a:spAutoFit/>
          </a:bodyPr>
          <a:lstStyle/>
          <a:p>
            <a:pPr algn="just"/>
            <a:r>
              <a:rPr lang="es-AR" dirty="0" smtClean="0"/>
              <a:t>Una vez realizado este paso el sistema le mostrara las vinculaciones ya revisadas. </a:t>
            </a:r>
            <a:r>
              <a:rPr lang="es-AR" dirty="0"/>
              <a:t>D</a:t>
            </a:r>
            <a:r>
              <a:rPr lang="es-AR" dirty="0" smtClean="0"/>
              <a:t>ebe fijarse en la</a:t>
            </a:r>
            <a:r>
              <a:rPr lang="es-AR" b="1" dirty="0" smtClean="0"/>
              <a:t> </a:t>
            </a:r>
            <a:r>
              <a:rPr lang="es-AR" dirty="0" smtClean="0"/>
              <a:t>columna</a:t>
            </a:r>
            <a:r>
              <a:rPr lang="es-AR" b="1" dirty="0" smtClean="0"/>
              <a:t> Estado. </a:t>
            </a:r>
            <a:r>
              <a:rPr lang="es-AR" dirty="0" smtClean="0"/>
              <a:t>Allí se indicará si está </a:t>
            </a:r>
            <a:r>
              <a:rPr lang="es-AR" b="1" dirty="0" smtClean="0"/>
              <a:t>Aprobado o Desaprobado </a:t>
            </a:r>
            <a:r>
              <a:rPr lang="es-AR" dirty="0" smtClean="0"/>
              <a:t>en base a lo seleccionado</a:t>
            </a:r>
            <a:r>
              <a:rPr lang="es-AR" b="1" dirty="0" smtClean="0"/>
              <a:t>. </a:t>
            </a:r>
          </a:p>
        </p:txBody>
      </p:sp>
      <p:pic>
        <p:nvPicPr>
          <p:cNvPr id="17" name="Imagen 16"/>
          <p:cNvPicPr>
            <a:picLocks noChangeAspect="1"/>
          </p:cNvPicPr>
          <p:nvPr/>
        </p:nvPicPr>
        <p:blipFill>
          <a:blip r:embed="rId3" cstate="print"/>
          <a:stretch>
            <a:fillRect/>
          </a:stretch>
        </p:blipFill>
        <p:spPr>
          <a:xfrm>
            <a:off x="395536" y="5013176"/>
            <a:ext cx="969812" cy="457240"/>
          </a:xfrm>
          <a:prstGeom prst="rect">
            <a:avLst/>
          </a:prstGeom>
        </p:spPr>
      </p:pic>
      <p:sp>
        <p:nvSpPr>
          <p:cNvPr id="21" name="20 CuadroTexto"/>
          <p:cNvSpPr txBox="1"/>
          <p:nvPr/>
        </p:nvSpPr>
        <p:spPr>
          <a:xfrm>
            <a:off x="323528" y="5877272"/>
            <a:ext cx="8496944" cy="369332"/>
          </a:xfrm>
          <a:prstGeom prst="rect">
            <a:avLst/>
          </a:prstGeom>
          <a:solidFill>
            <a:schemeClr val="accent2"/>
          </a:solidFill>
          <a:ln>
            <a:solidFill>
              <a:schemeClr val="tx2">
                <a:lumMod val="60000"/>
                <a:lumOff val="40000"/>
              </a:schemeClr>
            </a:solidFill>
          </a:ln>
        </p:spPr>
        <p:txBody>
          <a:bodyPr wrap="square" rtlCol="0">
            <a:spAutoFit/>
          </a:bodyPr>
          <a:lstStyle/>
          <a:p>
            <a:r>
              <a:rPr lang="es-AR" dirty="0" smtClean="0"/>
              <a:t>Si aparece </a:t>
            </a:r>
            <a:r>
              <a:rPr lang="es-AR" b="1" dirty="0" smtClean="0"/>
              <a:t>Pendiente</a:t>
            </a:r>
            <a:r>
              <a:rPr lang="es-AR" dirty="0" smtClean="0"/>
              <a:t>, significa que aún no ha aprobado o rechazado la vinculación</a:t>
            </a:r>
            <a:r>
              <a:rPr lang="es-AR" b="1" dirty="0" smtClean="0"/>
              <a:t>.</a:t>
            </a:r>
            <a:endParaRPr lang="es-AR" dirty="0"/>
          </a:p>
        </p:txBody>
      </p:sp>
    </p:spTree>
    <p:extLst>
      <p:ext uri="{BB962C8B-B14F-4D97-AF65-F5344CB8AC3E}">
        <p14:creationId xmlns:p14="http://schemas.microsoft.com/office/powerpoint/2010/main" xmlns="" val="593647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924" y="3645024"/>
            <a:ext cx="8748464" cy="252254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CuadroTexto"/>
          <p:cNvSpPr txBox="1"/>
          <p:nvPr/>
        </p:nvSpPr>
        <p:spPr>
          <a:xfrm>
            <a:off x="251520" y="517528"/>
            <a:ext cx="7992888" cy="1200329"/>
          </a:xfrm>
          <a:prstGeom prst="rect">
            <a:avLst/>
          </a:prstGeom>
          <a:solidFill>
            <a:schemeClr val="bg2">
              <a:lumMod val="90000"/>
            </a:schemeClr>
          </a:solidFill>
        </p:spPr>
        <p:txBody>
          <a:bodyPr wrap="square" rtlCol="0">
            <a:spAutoFit/>
          </a:bodyPr>
          <a:lstStyle/>
          <a:p>
            <a:pPr algn="ctr"/>
            <a:r>
              <a:rPr lang="es-AR" sz="3600" b="1" dirty="0" smtClean="0">
                <a:solidFill>
                  <a:srgbClr val="C00000"/>
                </a:solidFill>
              </a:rPr>
              <a:t>2) Vinculaciones a actividades de extensión, investigación y otros.</a:t>
            </a:r>
            <a:endParaRPr lang="es-AR" sz="3600" b="1" dirty="0">
              <a:solidFill>
                <a:srgbClr val="C00000"/>
              </a:solidFill>
            </a:endParaRPr>
          </a:p>
        </p:txBody>
      </p:sp>
      <p:sp>
        <p:nvSpPr>
          <p:cNvPr id="8" name="7 CuadroTexto"/>
          <p:cNvSpPr txBox="1"/>
          <p:nvPr/>
        </p:nvSpPr>
        <p:spPr>
          <a:xfrm>
            <a:off x="569991" y="2204864"/>
            <a:ext cx="7272808" cy="1569660"/>
          </a:xfrm>
          <a:prstGeom prst="rect">
            <a:avLst/>
          </a:prstGeom>
          <a:noFill/>
        </p:spPr>
        <p:txBody>
          <a:bodyPr wrap="square" rtlCol="0">
            <a:spAutoFit/>
          </a:bodyPr>
          <a:lstStyle/>
          <a:p>
            <a:pPr algn="just"/>
            <a:r>
              <a:rPr lang="es-AR" dirty="0" smtClean="0"/>
              <a:t>En la pagina principal, debajo de las </a:t>
            </a:r>
            <a:r>
              <a:rPr lang="es-AR" b="1" dirty="0" smtClean="0"/>
              <a:t>Vinculaciones al Cuerpo Académico </a:t>
            </a:r>
            <a:r>
              <a:rPr lang="es-AR" dirty="0" smtClean="0"/>
              <a:t>está el apartado denominado </a:t>
            </a:r>
            <a:r>
              <a:rPr lang="es-AR" b="1" dirty="0" smtClean="0"/>
              <a:t>Otras vinculaciones,</a:t>
            </a:r>
            <a:r>
              <a:rPr lang="es-AR" dirty="0" smtClean="0"/>
              <a:t> donde se incluyen actividades de investigación, extensión y servicios. </a:t>
            </a:r>
          </a:p>
          <a:p>
            <a:pPr algn="just"/>
            <a:endParaRPr lang="es-AR" sz="600" dirty="0" smtClean="0"/>
          </a:p>
          <a:p>
            <a:pPr algn="just"/>
            <a:r>
              <a:rPr lang="es-AR" u="sng" dirty="0" smtClean="0"/>
              <a:t>Estas vinculaciones también deben ser </a:t>
            </a:r>
            <a:r>
              <a:rPr lang="es-AR" b="1" u="sng" dirty="0" smtClean="0"/>
              <a:t>aprobadas</a:t>
            </a:r>
            <a:r>
              <a:rPr lang="es-AR" dirty="0" smtClean="0"/>
              <a:t>. </a:t>
            </a:r>
          </a:p>
          <a:p>
            <a:endParaRPr lang="es-AR" dirty="0" smtClean="0"/>
          </a:p>
        </p:txBody>
      </p:sp>
      <p:sp>
        <p:nvSpPr>
          <p:cNvPr id="10" name="9 Marcador de número de diapositiva"/>
          <p:cNvSpPr>
            <a:spLocks noGrp="1"/>
          </p:cNvSpPr>
          <p:nvPr>
            <p:ph type="sldNum" sz="quarter" idx="12"/>
          </p:nvPr>
        </p:nvSpPr>
        <p:spPr/>
        <p:txBody>
          <a:bodyPr/>
          <a:lstStyle/>
          <a:p>
            <a:fld id="{6C72B87C-A653-4418-B6C7-260E731CC329}" type="slidenum">
              <a:rPr lang="es-AR" smtClean="0">
                <a:solidFill>
                  <a:srgbClr val="C00000"/>
                </a:solidFill>
              </a:rPr>
              <a:pPr/>
              <a:t>6</a:t>
            </a:fld>
            <a:endParaRPr lang="es-AR">
              <a:solidFill>
                <a:srgbClr val="C00000"/>
              </a:solidFill>
            </a:endParaRPr>
          </a:p>
        </p:txBody>
      </p:sp>
      <p:sp>
        <p:nvSpPr>
          <p:cNvPr id="7" name="9 Marcador de pie de página"/>
          <p:cNvSpPr>
            <a:spLocks noGrp="1"/>
          </p:cNvSpPr>
          <p:nvPr>
            <p:ph type="ftr" sz="quarter" idx="11"/>
          </p:nvPr>
        </p:nvSpPr>
        <p:spPr>
          <a:xfrm>
            <a:off x="1331640" y="6453336"/>
            <a:ext cx="5732114" cy="245070"/>
          </a:xfrm>
        </p:spPr>
        <p:txBody>
          <a:bodyPr/>
          <a:lstStyle/>
          <a:p>
            <a:r>
              <a:rPr lang="es-AR" dirty="0" smtClean="0">
                <a:solidFill>
                  <a:srgbClr val="C00000"/>
                </a:solidFill>
              </a:rPr>
              <a:t>División Acreditación</a:t>
            </a:r>
            <a:endParaRPr lang="es-AR" dirty="0" smtClean="0"/>
          </a:p>
          <a:p>
            <a:r>
              <a:rPr lang="es-AR" dirty="0" smtClean="0">
                <a:solidFill>
                  <a:srgbClr val="C00000"/>
                </a:solidFill>
              </a:rPr>
              <a:t>Facultad </a:t>
            </a:r>
            <a:r>
              <a:rPr lang="es-AR" dirty="0">
                <a:solidFill>
                  <a:srgbClr val="C00000"/>
                </a:solidFill>
              </a:rPr>
              <a:t>de </a:t>
            </a:r>
            <a:r>
              <a:rPr lang="es-AR" dirty="0" smtClean="0">
                <a:solidFill>
                  <a:srgbClr val="C00000"/>
                </a:solidFill>
              </a:rPr>
              <a:t>Odontología - </a:t>
            </a:r>
            <a:r>
              <a:rPr lang="es-AR" dirty="0">
                <a:solidFill>
                  <a:srgbClr val="C00000"/>
                </a:solidFill>
              </a:rPr>
              <a:t>Universidad Nacional de Córdoba. </a:t>
            </a:r>
            <a:endParaRPr lang="es-AR" dirty="0"/>
          </a:p>
        </p:txBody>
      </p:sp>
    </p:spTree>
    <p:extLst>
      <p:ext uri="{BB962C8B-B14F-4D97-AF65-F5344CB8AC3E}">
        <p14:creationId xmlns:p14="http://schemas.microsoft.com/office/powerpoint/2010/main" xmlns="" val="3187620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6" y="2492896"/>
            <a:ext cx="8576554" cy="1944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539552" y="1412776"/>
            <a:ext cx="7776864" cy="369332"/>
          </a:xfrm>
          <a:prstGeom prst="rect">
            <a:avLst/>
          </a:prstGeom>
          <a:noFill/>
        </p:spPr>
        <p:txBody>
          <a:bodyPr wrap="square" rtlCol="0">
            <a:spAutoFit/>
          </a:bodyPr>
          <a:lstStyle/>
          <a:p>
            <a:r>
              <a:rPr lang="es-AR" dirty="0" smtClean="0"/>
              <a:t>1) Seleccionar la vinculación (al quedar seleccionada se pinta de color celeste)</a:t>
            </a:r>
            <a:endParaRPr lang="es-AR" dirty="0"/>
          </a:p>
        </p:txBody>
      </p:sp>
      <p:sp>
        <p:nvSpPr>
          <p:cNvPr id="7" name="6 Flecha abajo"/>
          <p:cNvSpPr/>
          <p:nvPr/>
        </p:nvSpPr>
        <p:spPr>
          <a:xfrm>
            <a:off x="3779912" y="1916832"/>
            <a:ext cx="360040" cy="4320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Rectángulo"/>
          <p:cNvSpPr/>
          <p:nvPr/>
        </p:nvSpPr>
        <p:spPr>
          <a:xfrm>
            <a:off x="683568" y="476672"/>
            <a:ext cx="7416824" cy="646331"/>
          </a:xfrm>
          <a:prstGeom prst="rect">
            <a:avLst/>
          </a:prstGeom>
          <a:solidFill>
            <a:schemeClr val="accent2"/>
          </a:solidFill>
          <a:ln>
            <a:solidFill>
              <a:schemeClr val="tx2">
                <a:lumMod val="60000"/>
                <a:lumOff val="40000"/>
              </a:schemeClr>
            </a:solidFill>
          </a:ln>
        </p:spPr>
        <p:txBody>
          <a:bodyPr wrap="square">
            <a:spAutoFit/>
          </a:bodyPr>
          <a:lstStyle/>
          <a:p>
            <a:r>
              <a:rPr lang="es-AR" b="1" dirty="0" smtClean="0">
                <a:solidFill>
                  <a:schemeClr val="bg1"/>
                </a:solidFill>
              </a:rPr>
              <a:t>IMPORTANTE: estas acciones deben </a:t>
            </a:r>
            <a:r>
              <a:rPr lang="es-AR" b="1" dirty="0">
                <a:solidFill>
                  <a:schemeClr val="bg1"/>
                </a:solidFill>
              </a:rPr>
              <a:t>realizarse por cada </a:t>
            </a:r>
            <a:r>
              <a:rPr lang="es-AR" b="1" dirty="0" smtClean="0">
                <a:solidFill>
                  <a:schemeClr val="bg1"/>
                </a:solidFill>
              </a:rPr>
              <a:t>vinculación </a:t>
            </a:r>
            <a:r>
              <a:rPr lang="es-AR" b="1" dirty="0">
                <a:solidFill>
                  <a:schemeClr val="bg1"/>
                </a:solidFill>
              </a:rPr>
              <a:t>que </a:t>
            </a:r>
            <a:r>
              <a:rPr lang="es-AR" b="1" dirty="0" smtClean="0">
                <a:solidFill>
                  <a:schemeClr val="bg1"/>
                </a:solidFill>
              </a:rPr>
              <a:t>debe aprobar.</a:t>
            </a:r>
            <a:endParaRPr lang="es-AR" b="1" dirty="0">
              <a:solidFill>
                <a:schemeClr val="bg1"/>
              </a:solidFill>
            </a:endParaRPr>
          </a:p>
        </p:txBody>
      </p:sp>
      <p:sp>
        <p:nvSpPr>
          <p:cNvPr id="9" name="8 Rectángulo"/>
          <p:cNvSpPr/>
          <p:nvPr/>
        </p:nvSpPr>
        <p:spPr>
          <a:xfrm>
            <a:off x="251520" y="5085184"/>
            <a:ext cx="8637910" cy="369332"/>
          </a:xfrm>
          <a:prstGeom prst="rect">
            <a:avLst/>
          </a:prstGeom>
        </p:spPr>
        <p:txBody>
          <a:bodyPr wrap="square">
            <a:spAutoFit/>
          </a:bodyPr>
          <a:lstStyle/>
          <a:p>
            <a:r>
              <a:rPr lang="es-AR" dirty="0" smtClean="0"/>
              <a:t>2) Seleccionar </a:t>
            </a:r>
            <a:r>
              <a:rPr lang="es-AR" b="1" dirty="0" smtClean="0"/>
              <a:t>aprobar</a:t>
            </a:r>
            <a:r>
              <a:rPr lang="es-AR" dirty="0" smtClean="0"/>
              <a:t> si los datos son correctos o </a:t>
            </a:r>
            <a:r>
              <a:rPr lang="es-AR" b="1" dirty="0" smtClean="0"/>
              <a:t>Rechazar</a:t>
            </a:r>
            <a:r>
              <a:rPr lang="es-AR" dirty="0" smtClean="0"/>
              <a:t> si son incorrectos</a:t>
            </a:r>
            <a:endParaRPr lang="es-AR" dirty="0"/>
          </a:p>
        </p:txBody>
      </p:sp>
      <p:sp>
        <p:nvSpPr>
          <p:cNvPr id="10" name="9 Rectángulo"/>
          <p:cNvSpPr/>
          <p:nvPr/>
        </p:nvSpPr>
        <p:spPr>
          <a:xfrm>
            <a:off x="395536" y="4149080"/>
            <a:ext cx="1440160" cy="2398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2" name="11 Conector angular"/>
          <p:cNvCxnSpPr/>
          <p:nvPr/>
        </p:nvCxnSpPr>
        <p:spPr>
          <a:xfrm rot="10800000">
            <a:off x="755576" y="4653136"/>
            <a:ext cx="1725139" cy="432048"/>
          </a:xfrm>
          <a:prstGeom prst="bent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14 Marcador de número de diapositiva"/>
          <p:cNvSpPr>
            <a:spLocks noGrp="1"/>
          </p:cNvSpPr>
          <p:nvPr>
            <p:ph type="sldNum" sz="quarter" idx="12"/>
          </p:nvPr>
        </p:nvSpPr>
        <p:spPr/>
        <p:txBody>
          <a:bodyPr/>
          <a:lstStyle/>
          <a:p>
            <a:fld id="{6C72B87C-A653-4418-B6C7-260E731CC329}" type="slidenum">
              <a:rPr lang="es-AR" smtClean="0">
                <a:solidFill>
                  <a:srgbClr val="C00000"/>
                </a:solidFill>
              </a:rPr>
              <a:pPr/>
              <a:t>7</a:t>
            </a:fld>
            <a:endParaRPr lang="es-AR" dirty="0">
              <a:solidFill>
                <a:srgbClr val="C00000"/>
              </a:solidFill>
            </a:endParaRPr>
          </a:p>
        </p:txBody>
      </p:sp>
      <p:sp>
        <p:nvSpPr>
          <p:cNvPr id="11" name="9 Marcador de pie de página"/>
          <p:cNvSpPr>
            <a:spLocks noGrp="1"/>
          </p:cNvSpPr>
          <p:nvPr>
            <p:ph type="ftr" sz="quarter" idx="11"/>
          </p:nvPr>
        </p:nvSpPr>
        <p:spPr>
          <a:xfrm>
            <a:off x="1331640" y="6381328"/>
            <a:ext cx="5732114" cy="245070"/>
          </a:xfrm>
        </p:spPr>
        <p:txBody>
          <a:bodyPr/>
          <a:lstStyle/>
          <a:p>
            <a:r>
              <a:rPr lang="es-AR" dirty="0" smtClean="0">
                <a:solidFill>
                  <a:srgbClr val="C00000"/>
                </a:solidFill>
              </a:rPr>
              <a:t>División Acreditación</a:t>
            </a:r>
            <a:endParaRPr lang="es-AR" dirty="0" smtClean="0"/>
          </a:p>
          <a:p>
            <a:r>
              <a:rPr lang="es-AR" dirty="0" smtClean="0">
                <a:solidFill>
                  <a:srgbClr val="C00000"/>
                </a:solidFill>
              </a:rPr>
              <a:t>Facultad </a:t>
            </a:r>
            <a:r>
              <a:rPr lang="es-AR" dirty="0">
                <a:solidFill>
                  <a:srgbClr val="C00000"/>
                </a:solidFill>
              </a:rPr>
              <a:t>de </a:t>
            </a:r>
            <a:r>
              <a:rPr lang="es-AR" dirty="0" smtClean="0">
                <a:solidFill>
                  <a:srgbClr val="C00000"/>
                </a:solidFill>
              </a:rPr>
              <a:t>Odontología - </a:t>
            </a:r>
            <a:r>
              <a:rPr lang="es-AR" dirty="0">
                <a:solidFill>
                  <a:srgbClr val="C00000"/>
                </a:solidFill>
              </a:rPr>
              <a:t>Universidad Nacional de Córdoba. </a:t>
            </a:r>
            <a:endParaRPr lang="es-AR" dirty="0"/>
          </a:p>
        </p:txBody>
      </p:sp>
    </p:spTree>
    <p:extLst>
      <p:ext uri="{BB962C8B-B14F-4D97-AF65-F5344CB8AC3E}">
        <p14:creationId xmlns:p14="http://schemas.microsoft.com/office/powerpoint/2010/main" xmlns="" val="1113155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2780928"/>
            <a:ext cx="8496944" cy="646331"/>
          </a:xfrm>
          <a:prstGeom prst="rect">
            <a:avLst/>
          </a:prstGeom>
          <a:noFill/>
        </p:spPr>
        <p:txBody>
          <a:bodyPr wrap="square" rtlCol="0">
            <a:spAutoFit/>
          </a:bodyPr>
          <a:lstStyle/>
          <a:p>
            <a:pPr algn="just"/>
            <a:r>
              <a:rPr lang="es-AR" dirty="0" smtClean="0"/>
              <a:t>Debe </a:t>
            </a:r>
            <a:r>
              <a:rPr lang="es-AR" dirty="0" smtClean="0"/>
              <a:t>fijarse en la</a:t>
            </a:r>
            <a:r>
              <a:rPr lang="es-AR" b="1" dirty="0" smtClean="0"/>
              <a:t> </a:t>
            </a:r>
            <a:r>
              <a:rPr lang="es-AR" dirty="0" smtClean="0"/>
              <a:t>columna</a:t>
            </a:r>
            <a:r>
              <a:rPr lang="es-AR" b="1" dirty="0" smtClean="0"/>
              <a:t> Estado. </a:t>
            </a:r>
            <a:r>
              <a:rPr lang="es-AR" dirty="0" smtClean="0"/>
              <a:t>Allí se indicará si está </a:t>
            </a:r>
            <a:r>
              <a:rPr lang="es-AR" b="1" dirty="0" smtClean="0"/>
              <a:t>Aprobado o Desaprobado </a:t>
            </a:r>
            <a:r>
              <a:rPr lang="es-AR" dirty="0" smtClean="0"/>
              <a:t>en base a lo seleccionado</a:t>
            </a:r>
            <a:r>
              <a:rPr lang="es-AR" b="1" dirty="0" smtClean="0"/>
              <a:t>. </a:t>
            </a:r>
            <a:endParaRPr lang="es-AR"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114" y="3645024"/>
            <a:ext cx="8891886" cy="1440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Marcador de número de diapositiva"/>
          <p:cNvSpPr>
            <a:spLocks noGrp="1"/>
          </p:cNvSpPr>
          <p:nvPr>
            <p:ph type="sldNum" sz="quarter" idx="12"/>
          </p:nvPr>
        </p:nvSpPr>
        <p:spPr/>
        <p:txBody>
          <a:bodyPr/>
          <a:lstStyle/>
          <a:p>
            <a:fld id="{6C72B87C-A653-4418-B6C7-260E731CC329}" type="slidenum">
              <a:rPr lang="es-AR" smtClean="0">
                <a:solidFill>
                  <a:srgbClr val="C00000"/>
                </a:solidFill>
              </a:rPr>
              <a:pPr/>
              <a:t>8</a:t>
            </a:fld>
            <a:endParaRPr lang="es-AR" dirty="0">
              <a:solidFill>
                <a:srgbClr val="C00000"/>
              </a:solidFill>
            </a:endParaRPr>
          </a:p>
        </p:txBody>
      </p:sp>
      <p:sp>
        <p:nvSpPr>
          <p:cNvPr id="8" name="9 Marcador de pie de página"/>
          <p:cNvSpPr>
            <a:spLocks noGrp="1"/>
          </p:cNvSpPr>
          <p:nvPr>
            <p:ph type="ftr" sz="quarter" idx="11"/>
          </p:nvPr>
        </p:nvSpPr>
        <p:spPr>
          <a:xfrm>
            <a:off x="1403648" y="6093296"/>
            <a:ext cx="5732114" cy="245070"/>
          </a:xfrm>
        </p:spPr>
        <p:txBody>
          <a:bodyPr/>
          <a:lstStyle/>
          <a:p>
            <a:r>
              <a:rPr lang="es-AR" dirty="0" smtClean="0">
                <a:solidFill>
                  <a:srgbClr val="C00000"/>
                </a:solidFill>
              </a:rPr>
              <a:t>División Acreditación</a:t>
            </a:r>
            <a:endParaRPr lang="es-AR" dirty="0" smtClean="0"/>
          </a:p>
          <a:p>
            <a:r>
              <a:rPr lang="es-AR" dirty="0" smtClean="0">
                <a:solidFill>
                  <a:srgbClr val="C00000"/>
                </a:solidFill>
              </a:rPr>
              <a:t>Facultad </a:t>
            </a:r>
            <a:r>
              <a:rPr lang="es-AR" dirty="0">
                <a:solidFill>
                  <a:srgbClr val="C00000"/>
                </a:solidFill>
              </a:rPr>
              <a:t>de </a:t>
            </a:r>
            <a:r>
              <a:rPr lang="es-AR" dirty="0" smtClean="0">
                <a:solidFill>
                  <a:srgbClr val="C00000"/>
                </a:solidFill>
              </a:rPr>
              <a:t>Odontología - </a:t>
            </a:r>
            <a:r>
              <a:rPr lang="es-AR" dirty="0">
                <a:solidFill>
                  <a:srgbClr val="C00000"/>
                </a:solidFill>
              </a:rPr>
              <a:t>Universidad Nacional de Córdoba. </a:t>
            </a:r>
            <a:endParaRPr lang="es-AR" dirty="0"/>
          </a:p>
        </p:txBody>
      </p:sp>
      <p:sp>
        <p:nvSpPr>
          <p:cNvPr id="11" name="10 CuadroTexto"/>
          <p:cNvSpPr txBox="1"/>
          <p:nvPr/>
        </p:nvSpPr>
        <p:spPr>
          <a:xfrm>
            <a:off x="323528" y="5373216"/>
            <a:ext cx="8496944" cy="369332"/>
          </a:xfrm>
          <a:prstGeom prst="rect">
            <a:avLst/>
          </a:prstGeom>
          <a:solidFill>
            <a:schemeClr val="accent2"/>
          </a:solidFill>
          <a:ln>
            <a:solidFill>
              <a:schemeClr val="tx2">
                <a:lumMod val="60000"/>
                <a:lumOff val="40000"/>
              </a:schemeClr>
            </a:solidFill>
          </a:ln>
        </p:spPr>
        <p:txBody>
          <a:bodyPr wrap="square" rtlCol="0">
            <a:spAutoFit/>
          </a:bodyPr>
          <a:lstStyle/>
          <a:p>
            <a:r>
              <a:rPr lang="es-AR" dirty="0" smtClean="0"/>
              <a:t>Si aparece </a:t>
            </a:r>
            <a:r>
              <a:rPr lang="es-AR" b="1" dirty="0" smtClean="0"/>
              <a:t>Pendiente</a:t>
            </a:r>
            <a:r>
              <a:rPr lang="es-AR" dirty="0" smtClean="0"/>
              <a:t>, significa que aún no ha aprobado o rechazado la vinculación</a:t>
            </a:r>
            <a:r>
              <a:rPr lang="es-AR" b="1" dirty="0" smtClean="0"/>
              <a:t>.</a:t>
            </a:r>
            <a:endParaRPr lang="es-AR" dirty="0"/>
          </a:p>
        </p:txBody>
      </p:sp>
      <p:sp>
        <p:nvSpPr>
          <p:cNvPr id="9" name="8 CuadroTexto"/>
          <p:cNvSpPr txBox="1"/>
          <p:nvPr/>
        </p:nvSpPr>
        <p:spPr>
          <a:xfrm>
            <a:off x="611560" y="476672"/>
            <a:ext cx="7128792" cy="646331"/>
          </a:xfrm>
          <a:prstGeom prst="rect">
            <a:avLst/>
          </a:prstGeom>
          <a:noFill/>
        </p:spPr>
        <p:txBody>
          <a:bodyPr wrap="square" rtlCol="0">
            <a:spAutoFit/>
          </a:bodyPr>
          <a:lstStyle/>
          <a:p>
            <a:pPr algn="just"/>
            <a:r>
              <a:rPr lang="es-AR" dirty="0" smtClean="0"/>
              <a:t>Para corroborar la correcta aceptación o rechazo  de la vinculación, debe seleccionar en </a:t>
            </a:r>
            <a:r>
              <a:rPr lang="es-AR" b="1" dirty="0" smtClean="0"/>
              <a:t>Mostrar ítems ya revisados</a:t>
            </a:r>
            <a:endParaRPr lang="es-AR" b="1" dirty="0" smtClean="0"/>
          </a:p>
        </p:txBody>
      </p:sp>
      <p:pic>
        <p:nvPicPr>
          <p:cNvPr id="10" name="Imagen 1"/>
          <p:cNvPicPr>
            <a:picLocks noChangeAspect="1"/>
          </p:cNvPicPr>
          <p:nvPr/>
        </p:nvPicPr>
        <p:blipFill>
          <a:blip r:embed="rId3" cstate="print"/>
          <a:stretch>
            <a:fillRect/>
          </a:stretch>
        </p:blipFill>
        <p:spPr>
          <a:xfrm>
            <a:off x="539552" y="1124744"/>
            <a:ext cx="7931224" cy="1206797"/>
          </a:xfrm>
          <a:prstGeom prst="rect">
            <a:avLst/>
          </a:prstGeom>
        </p:spPr>
      </p:pic>
      <p:cxnSp>
        <p:nvCxnSpPr>
          <p:cNvPr id="12" name="Conector angular 11"/>
          <p:cNvCxnSpPr/>
          <p:nvPr/>
        </p:nvCxnSpPr>
        <p:spPr>
          <a:xfrm rot="16200000" flipH="1">
            <a:off x="7372239" y="1060811"/>
            <a:ext cx="836761" cy="820614"/>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36349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itchFamily="18" charset="0"/>
              <a:buNone/>
            </a:pPr>
            <a:endParaRPr lang="es-ES" altLang="es-ES"/>
          </a:p>
        </p:txBody>
      </p:sp>
      <p:sp>
        <p:nvSpPr>
          <p:cNvPr id="58371" name="Rectangle 2"/>
          <p:cNvSpPr>
            <a:spLocks noChangeArrowheads="1"/>
          </p:cNvSpPr>
          <p:nvPr/>
        </p:nvSpPr>
        <p:spPr bwMode="auto">
          <a:xfrm>
            <a:off x="468313" y="1628800"/>
            <a:ext cx="8424167" cy="3894356"/>
          </a:xfrm>
          <a:prstGeom prst="rect">
            <a:avLst/>
          </a:prstGeom>
          <a:solidFill>
            <a:schemeClr val="bg1"/>
          </a:solidFill>
          <a:ln>
            <a:noFill/>
          </a:ln>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defRPr/>
            </a:pPr>
            <a:endParaRPr lang="es-AR" altLang="es-ES" sz="900" b="1" dirty="0" smtClean="0">
              <a:solidFill>
                <a:srgbClr val="C00000"/>
              </a:solidFill>
              <a:latin typeface="Calibri" panose="020F0502020204030204" pitchFamily="34" charset="0"/>
            </a:endParaRPr>
          </a:p>
          <a:p>
            <a:pPr algn="ctr" eaLnBrk="1" hangingPunct="1">
              <a:lnSpc>
                <a:spcPct val="114000"/>
              </a:lnSpc>
              <a:spcAft>
                <a:spcPts val="2400"/>
              </a:spcAft>
              <a:buClr>
                <a:srgbClr val="000000"/>
              </a:buClr>
              <a:buSzPct val="100000"/>
              <a:buFont typeface="Times New Roman" panose="02020603050405020304" pitchFamily="18" charset="0"/>
              <a:buNone/>
              <a:defRPr/>
            </a:pPr>
            <a:endParaRPr lang="es-AR" altLang="es-ES" sz="2000" b="1" dirty="0" smtClean="0">
              <a:solidFill>
                <a:schemeClr val="accent3">
                  <a:lumMod val="75000"/>
                </a:schemeClr>
              </a:solidFill>
              <a:latin typeface="+mj-lt"/>
            </a:endParaRPr>
          </a:p>
          <a:p>
            <a:pPr algn="ctr" eaLnBrk="1" hangingPunct="1">
              <a:lnSpc>
                <a:spcPct val="114000"/>
              </a:lnSpc>
              <a:spcAft>
                <a:spcPts val="2400"/>
              </a:spcAft>
              <a:buClr>
                <a:srgbClr val="000000"/>
              </a:buClr>
              <a:buSzPct val="100000"/>
              <a:buFont typeface="Times New Roman" panose="02020603050405020304" pitchFamily="18" charset="0"/>
              <a:buNone/>
              <a:defRPr/>
            </a:pPr>
            <a:endParaRPr lang="es-AR" altLang="es-ES" sz="2000" b="1" dirty="0" smtClean="0">
              <a:solidFill>
                <a:schemeClr val="accent3">
                  <a:lumMod val="75000"/>
                </a:schemeClr>
              </a:solidFill>
              <a:latin typeface="+mj-lt"/>
            </a:endParaRPr>
          </a:p>
          <a:p>
            <a:pPr algn="ctr" eaLnBrk="1" hangingPunct="1">
              <a:lnSpc>
                <a:spcPct val="114000"/>
              </a:lnSpc>
              <a:spcAft>
                <a:spcPts val="2400"/>
              </a:spcAft>
              <a:buClr>
                <a:srgbClr val="000000"/>
              </a:buClr>
              <a:buSzPct val="100000"/>
              <a:buFont typeface="Times New Roman" panose="02020603050405020304" pitchFamily="18" charset="0"/>
              <a:buNone/>
              <a:defRPr/>
            </a:pPr>
            <a:r>
              <a:rPr lang="es-AR" altLang="es-ES" sz="2000" b="1" dirty="0" smtClean="0">
                <a:solidFill>
                  <a:schemeClr val="accent3">
                    <a:lumMod val="75000"/>
                  </a:schemeClr>
                </a:solidFill>
                <a:latin typeface="+mj-lt"/>
              </a:rPr>
              <a:t>Agradecemos su colaboración y compromiso.</a:t>
            </a:r>
          </a:p>
          <a:p>
            <a:pPr algn="ctr" eaLnBrk="1" hangingPunct="1">
              <a:lnSpc>
                <a:spcPct val="114000"/>
              </a:lnSpc>
              <a:spcAft>
                <a:spcPts val="600"/>
              </a:spcAft>
              <a:buClr>
                <a:srgbClr val="000000"/>
              </a:buClr>
              <a:buSzPct val="100000"/>
              <a:buFont typeface="Times New Roman" panose="02020603050405020304" pitchFamily="18" charset="0"/>
              <a:buNone/>
              <a:defRPr/>
            </a:pPr>
            <a:r>
              <a:rPr lang="es-AR" altLang="es-ES" sz="2000" b="1" dirty="0" smtClean="0">
                <a:latin typeface="+mj-lt"/>
              </a:rPr>
              <a:t>División Acreditación</a:t>
            </a:r>
          </a:p>
          <a:p>
            <a:pPr algn="ctr" eaLnBrk="1" hangingPunct="1">
              <a:lnSpc>
                <a:spcPct val="114000"/>
              </a:lnSpc>
              <a:buClr>
                <a:srgbClr val="000000"/>
              </a:buClr>
              <a:buSzPct val="100000"/>
              <a:buFont typeface="Times New Roman" panose="02020603050405020304" pitchFamily="18" charset="0"/>
              <a:buNone/>
              <a:defRPr/>
            </a:pPr>
            <a:r>
              <a:rPr lang="es-ES" sz="3000" b="1" dirty="0" smtClean="0">
                <a:latin typeface="+mj-lt"/>
              </a:rPr>
              <a:t> Facultad de Odontología</a:t>
            </a:r>
          </a:p>
          <a:p>
            <a:pPr algn="ctr" eaLnBrk="1" hangingPunct="1">
              <a:lnSpc>
                <a:spcPct val="114000"/>
              </a:lnSpc>
              <a:buClr>
                <a:srgbClr val="000000"/>
              </a:buClr>
              <a:buSzPct val="100000"/>
              <a:buFont typeface="Times New Roman" panose="02020603050405020304" pitchFamily="18" charset="0"/>
              <a:buNone/>
              <a:defRPr/>
            </a:pPr>
            <a:r>
              <a:rPr lang="es-ES" sz="3000" b="1" dirty="0" smtClean="0">
                <a:latin typeface="+mj-lt"/>
              </a:rPr>
              <a:t>Universidad Nacional de Córdoba</a:t>
            </a:r>
            <a:endParaRPr lang="es-AR" altLang="es-ES" sz="3000" b="1" dirty="0" smtClean="0">
              <a:latin typeface="+mj-lt"/>
            </a:endParaRPr>
          </a:p>
          <a:p>
            <a:pPr algn="ctr" eaLnBrk="1" hangingPunct="1">
              <a:buClr>
                <a:srgbClr val="000000"/>
              </a:buClr>
              <a:buSzPct val="100000"/>
              <a:buFont typeface="Times New Roman" panose="02020603050405020304" pitchFamily="18" charset="0"/>
              <a:buNone/>
              <a:defRPr/>
            </a:pPr>
            <a:endParaRPr lang="es-AR" altLang="es-ES" sz="900" b="1" dirty="0" smtClean="0">
              <a:solidFill>
                <a:srgbClr val="C00000"/>
              </a:solidFill>
              <a:latin typeface="Calibri" panose="020F0502020204030204" pitchFamily="34" charset="0"/>
            </a:endParaRPr>
          </a:p>
        </p:txBody>
      </p:sp>
      <p:sp>
        <p:nvSpPr>
          <p:cNvPr id="4" name="3 Rectángulo"/>
          <p:cNvSpPr/>
          <p:nvPr/>
        </p:nvSpPr>
        <p:spPr>
          <a:xfrm>
            <a:off x="971600" y="980728"/>
            <a:ext cx="6912768" cy="1754326"/>
          </a:xfrm>
          <a:prstGeom prst="rect">
            <a:avLst/>
          </a:prstGeom>
          <a:solidFill>
            <a:schemeClr val="accent2"/>
          </a:solidFill>
          <a:ln>
            <a:solidFill>
              <a:schemeClr val="tx2">
                <a:lumMod val="60000"/>
                <a:lumOff val="40000"/>
              </a:schemeClr>
            </a:solidFill>
          </a:ln>
        </p:spPr>
        <p:txBody>
          <a:bodyPr wrap="square">
            <a:spAutoFit/>
          </a:bodyPr>
          <a:lstStyle/>
          <a:p>
            <a:pPr algn="just"/>
            <a:r>
              <a:rPr lang="es-AR" b="1" dirty="0" smtClean="0"/>
              <a:t>El Estado de todas las vinculaciones debe ser APROBADO, o DESAPROBADO, no deben quedar vinculaciones en estado PENDIENTE.</a:t>
            </a:r>
            <a:endParaRPr lang="es-AR" b="1" i="1" dirty="0" smtClean="0"/>
          </a:p>
          <a:p>
            <a:pPr algn="just"/>
            <a:endParaRPr lang="es-AR" b="1" i="1" dirty="0" smtClean="0"/>
          </a:p>
          <a:p>
            <a:pPr algn="just"/>
            <a:r>
              <a:rPr lang="es-AR" b="1" dirty="0" smtClean="0"/>
              <a:t>En caso de haber rechazado alguna vinculación le solicitamos que ingrese nuevamente al sistema durante el mes de junio, porque recibirá una nueva vinculación con las correcciones pertinentes</a:t>
            </a:r>
            <a:r>
              <a:rPr lang="es-AR" b="1" i="1" dirty="0" smtClean="0"/>
              <a:t>.</a:t>
            </a:r>
            <a:endParaRPr lang="es-AR" b="1" i="1" dirty="0"/>
          </a:p>
        </p:txBody>
      </p:sp>
    </p:spTree>
    <p:extLst>
      <p:ext uri="{BB962C8B-B14F-4D97-AF65-F5344CB8AC3E}">
        <p14:creationId xmlns:p14="http://schemas.microsoft.com/office/powerpoint/2010/main" xmlns="" val="2083509978"/>
      </p:ext>
    </p:extLst>
  </p:cSld>
  <p:clrMapOvr>
    <a:masterClrMapping/>
  </p:clrMapOvr>
  <p:transition spd="slow">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413</TotalTime>
  <Words>807</Words>
  <Application>Microsoft Office PowerPoint</Application>
  <PresentationFormat>Presentación en pantalla (4:3)</PresentationFormat>
  <Paragraphs>76</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Vinculaciones - CONEAU Global</vt:lpstr>
      <vt:lpstr>a) Vinculaciones al cuerpo académico</vt:lpstr>
      <vt:lpstr>Diapositiva 3</vt:lpstr>
      <vt:lpstr>Diapositiva 4</vt:lpstr>
      <vt:lpstr>Diapositiva 5</vt:lpstr>
      <vt:lpstr>Diapositiva 6</vt:lpstr>
      <vt:lpstr>Diapositiva 7</vt:lpstr>
      <vt:lpstr>Diapositiva 8</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Vinculaciones- CONEAU Global</dc:title>
  <dc:creator>Equipo</dc:creator>
  <cp:lastModifiedBy>Equipo</cp:lastModifiedBy>
  <cp:revision>67</cp:revision>
  <dcterms:created xsi:type="dcterms:W3CDTF">2017-05-12T11:59:23Z</dcterms:created>
  <dcterms:modified xsi:type="dcterms:W3CDTF">2017-05-24T15:58:00Z</dcterms:modified>
</cp:coreProperties>
</file>